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5" r:id="rId1"/>
  </p:sldMasterIdLst>
  <p:notesMasterIdLst>
    <p:notesMasterId r:id="rId21"/>
  </p:notesMasterIdLst>
  <p:sldIdLst>
    <p:sldId id="282" r:id="rId2"/>
    <p:sldId id="257" r:id="rId3"/>
    <p:sldId id="300" r:id="rId4"/>
    <p:sldId id="308" r:id="rId5"/>
    <p:sldId id="261" r:id="rId6"/>
    <p:sldId id="302" r:id="rId7"/>
    <p:sldId id="264" r:id="rId8"/>
    <p:sldId id="267" r:id="rId9"/>
    <p:sldId id="297" r:id="rId10"/>
    <p:sldId id="294" r:id="rId11"/>
    <p:sldId id="271" r:id="rId12"/>
    <p:sldId id="272" r:id="rId13"/>
    <p:sldId id="287" r:id="rId14"/>
    <p:sldId id="299" r:id="rId15"/>
    <p:sldId id="304" r:id="rId16"/>
    <p:sldId id="305" r:id="rId17"/>
    <p:sldId id="306" r:id="rId18"/>
    <p:sldId id="295" r:id="rId19"/>
    <p:sldId id="307" r:id="rId20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DA0000"/>
    <a:srgbClr val="FFFEC6"/>
    <a:srgbClr val="FEEC6A"/>
    <a:srgbClr val="FFFF99"/>
    <a:srgbClr val="D0E67E"/>
    <a:srgbClr val="DFEEA8"/>
    <a:srgbClr val="BADA46"/>
    <a:srgbClr val="FFEAC5"/>
    <a:srgbClr val="FEFDBF"/>
    <a:srgbClr val="288BF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2" autoAdjust="0"/>
  </p:normalViewPr>
  <p:slideViewPr>
    <p:cSldViewPr>
      <p:cViewPr>
        <p:scale>
          <a:sx n="70" d="100"/>
          <a:sy n="70" d="100"/>
        </p:scale>
        <p:origin x="-1188" y="-12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unkaf&#252;zet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u-HU"/>
  <c:chart>
    <c:plotArea>
      <c:layout>
        <c:manualLayout>
          <c:layoutTarget val="inner"/>
          <c:xMode val="edge"/>
          <c:yMode val="edge"/>
          <c:x val="0.16519202114797712"/>
          <c:y val="4.8324285004612874E-2"/>
          <c:w val="0.47804396593420079"/>
          <c:h val="0.55806565360868721"/>
        </c:manualLayout>
      </c:layout>
      <c:barChart>
        <c:barDir val="col"/>
        <c:grouping val="clustered"/>
        <c:ser>
          <c:idx val="0"/>
          <c:order val="0"/>
          <c:tx>
            <c:strRef>
              <c:f>Munka1!$E$11</c:f>
              <c:strCache>
                <c:ptCount val="1"/>
                <c:pt idx="0">
                  <c:v>Bakonyszentlászló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/>
              </a:solidFill>
            </a:ln>
          </c:spPr>
          <c:cat>
            <c:strRef>
              <c:f>Munka1!$D$12:$D$16</c:f>
              <c:strCache>
                <c:ptCount val="5"/>
                <c:pt idx="0">
                  <c:v>Befogadóképesség</c:v>
                </c:pt>
                <c:pt idx="1">
                  <c:v>Felszereltség</c:v>
                </c:pt>
                <c:pt idx="2">
                  <c:v>Kiegészítő szolg.</c:v>
                </c:pt>
                <c:pt idx="3">
                  <c:v>Települési környezet</c:v>
                </c:pt>
                <c:pt idx="4">
                  <c:v>Átlag</c:v>
                </c:pt>
              </c:strCache>
            </c:strRef>
          </c:cat>
          <c:val>
            <c:numRef>
              <c:f>Munka1!$E$12:$E$16</c:f>
              <c:numCache>
                <c:formatCode>General</c:formatCode>
                <c:ptCount val="5"/>
                <c:pt idx="0">
                  <c:v>2</c:v>
                </c:pt>
                <c:pt idx="1">
                  <c:v>2</c:v>
                </c:pt>
                <c:pt idx="2">
                  <c:v>1</c:v>
                </c:pt>
                <c:pt idx="3">
                  <c:v>4</c:v>
                </c:pt>
                <c:pt idx="4">
                  <c:v>2.25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0CA-7349-9AA4-D40C55B15456}"/>
            </c:ext>
          </c:extLst>
        </c:ser>
        <c:ser>
          <c:idx val="1"/>
          <c:order val="1"/>
          <c:tx>
            <c:strRef>
              <c:f>Munka1!$F$11</c:f>
              <c:strCache>
                <c:ptCount val="1"/>
                <c:pt idx="0">
                  <c:v>Écs</c:v>
                </c:pt>
              </c:strCache>
            </c:strRef>
          </c:tx>
          <c:spPr>
            <a:solidFill>
              <a:srgbClr val="FEEC6A"/>
            </a:solidFill>
            <a:ln>
              <a:solidFill>
                <a:schemeClr val="tx1"/>
              </a:solidFill>
            </a:ln>
          </c:spPr>
          <c:cat>
            <c:strRef>
              <c:f>Munka1!$D$12:$D$16</c:f>
              <c:strCache>
                <c:ptCount val="5"/>
                <c:pt idx="0">
                  <c:v>Befogadóképesség</c:v>
                </c:pt>
                <c:pt idx="1">
                  <c:v>Felszereltség</c:v>
                </c:pt>
                <c:pt idx="2">
                  <c:v>Kiegészítő szolg.</c:v>
                </c:pt>
                <c:pt idx="3">
                  <c:v>Települési környezet</c:v>
                </c:pt>
                <c:pt idx="4">
                  <c:v>Átlag</c:v>
                </c:pt>
              </c:strCache>
            </c:strRef>
          </c:cat>
          <c:val>
            <c:numRef>
              <c:f>Munka1!$F$12:$F$16</c:f>
              <c:numCache>
                <c:formatCode>General</c:formatCode>
                <c:ptCount val="5"/>
                <c:pt idx="0">
                  <c:v>3</c:v>
                </c:pt>
                <c:pt idx="1">
                  <c:v>3</c:v>
                </c:pt>
                <c:pt idx="2">
                  <c:v>2</c:v>
                </c:pt>
                <c:pt idx="3">
                  <c:v>2</c:v>
                </c:pt>
                <c:pt idx="4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0CA-7349-9AA4-D40C55B15456}"/>
            </c:ext>
          </c:extLst>
        </c:ser>
        <c:ser>
          <c:idx val="2"/>
          <c:order val="2"/>
          <c:tx>
            <c:strRef>
              <c:f>Munka1!$G$11</c:f>
              <c:strCache>
                <c:ptCount val="1"/>
                <c:pt idx="0">
                  <c:v>Dör</c:v>
                </c:pt>
              </c:strCache>
            </c:strRef>
          </c:tx>
          <c:spPr>
            <a:solidFill>
              <a:srgbClr val="BADA46"/>
            </a:solidFill>
            <a:ln>
              <a:solidFill>
                <a:schemeClr val="tx1"/>
              </a:solidFill>
            </a:ln>
          </c:spPr>
          <c:cat>
            <c:strRef>
              <c:f>Munka1!$D$12:$D$16</c:f>
              <c:strCache>
                <c:ptCount val="5"/>
                <c:pt idx="0">
                  <c:v>Befogadóképesség</c:v>
                </c:pt>
                <c:pt idx="1">
                  <c:v>Felszereltség</c:v>
                </c:pt>
                <c:pt idx="2">
                  <c:v>Kiegészítő szolg.</c:v>
                </c:pt>
                <c:pt idx="3">
                  <c:v>Települési környezet</c:v>
                </c:pt>
                <c:pt idx="4">
                  <c:v>Átlag</c:v>
                </c:pt>
              </c:strCache>
            </c:strRef>
          </c:cat>
          <c:val>
            <c:numRef>
              <c:f>Munka1!$G$12:$G$16</c:f>
              <c:numCache>
                <c:formatCode>General</c:formatCode>
                <c:ptCount val="5"/>
                <c:pt idx="0">
                  <c:v>2</c:v>
                </c:pt>
                <c:pt idx="1">
                  <c:v>5</c:v>
                </c:pt>
                <c:pt idx="2">
                  <c:v>3</c:v>
                </c:pt>
                <c:pt idx="3">
                  <c:v>4</c:v>
                </c:pt>
                <c:pt idx="4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0CA-7349-9AA4-D40C55B15456}"/>
            </c:ext>
          </c:extLst>
        </c:ser>
        <c:ser>
          <c:idx val="3"/>
          <c:order val="3"/>
          <c:tx>
            <c:strRef>
              <c:f>Munka1!$H$11</c:f>
              <c:strCache>
                <c:ptCount val="1"/>
                <c:pt idx="0">
                  <c:v>Ravazd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c:spPr>
          <c:cat>
            <c:strRef>
              <c:f>Munka1!$D$12:$D$16</c:f>
              <c:strCache>
                <c:ptCount val="5"/>
                <c:pt idx="0">
                  <c:v>Befogadóképesség</c:v>
                </c:pt>
                <c:pt idx="1">
                  <c:v>Felszereltség</c:v>
                </c:pt>
                <c:pt idx="2">
                  <c:v>Kiegészítő szolg.</c:v>
                </c:pt>
                <c:pt idx="3">
                  <c:v>Települési környezet</c:v>
                </c:pt>
                <c:pt idx="4">
                  <c:v>Átlag</c:v>
                </c:pt>
              </c:strCache>
            </c:strRef>
          </c:cat>
          <c:val>
            <c:numRef>
              <c:f>Munka1!$H$12:$H$16</c:f>
              <c:numCache>
                <c:formatCode>General</c:formatCode>
                <c:ptCount val="5"/>
                <c:pt idx="0">
                  <c:v>3</c:v>
                </c:pt>
                <c:pt idx="1">
                  <c:v>4</c:v>
                </c:pt>
                <c:pt idx="2">
                  <c:v>2</c:v>
                </c:pt>
                <c:pt idx="3">
                  <c:v>3</c:v>
                </c:pt>
                <c:pt idx="4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60CA-7349-9AA4-D40C55B15456}"/>
            </c:ext>
          </c:extLst>
        </c:ser>
        <c:ser>
          <c:idx val="4"/>
          <c:order val="4"/>
          <c:tx>
            <c:strRef>
              <c:f>Munka1!$I$11</c:f>
              <c:strCache>
                <c:ptCount val="1"/>
                <c:pt idx="0">
                  <c:v>Győr</c:v>
                </c:pt>
              </c:strCache>
            </c:strRef>
          </c:tx>
          <c:spPr>
            <a:solidFill>
              <a:srgbClr val="DA0000"/>
            </a:solidFill>
            <a:ln>
              <a:solidFill>
                <a:schemeClr val="tx1"/>
              </a:solidFill>
            </a:ln>
          </c:spPr>
          <c:cat>
            <c:strRef>
              <c:f>Munka1!$D$12:$D$16</c:f>
              <c:strCache>
                <c:ptCount val="5"/>
                <c:pt idx="0">
                  <c:v>Befogadóképesség</c:v>
                </c:pt>
                <c:pt idx="1">
                  <c:v>Felszereltség</c:v>
                </c:pt>
                <c:pt idx="2">
                  <c:v>Kiegészítő szolg.</c:v>
                </c:pt>
                <c:pt idx="3">
                  <c:v>Települési környezet</c:v>
                </c:pt>
                <c:pt idx="4">
                  <c:v>Átlag</c:v>
                </c:pt>
              </c:strCache>
            </c:strRef>
          </c:cat>
          <c:val>
            <c:numRef>
              <c:f>Munka1!$I$12:$I$16</c:f>
              <c:numCache>
                <c:formatCode>General</c:formatCode>
                <c:ptCount val="5"/>
                <c:pt idx="0">
                  <c:v>5</c:v>
                </c:pt>
                <c:pt idx="1">
                  <c:v>4</c:v>
                </c:pt>
                <c:pt idx="2">
                  <c:v>5</c:v>
                </c:pt>
                <c:pt idx="3">
                  <c:v>4</c:v>
                </c:pt>
                <c:pt idx="4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0CA-7349-9AA4-D40C55B15456}"/>
            </c:ext>
          </c:extLst>
        </c:ser>
        <c:ser>
          <c:idx val="5"/>
          <c:order val="5"/>
          <c:tx>
            <c:strRef>
              <c:f>Munka1!$J$11</c:f>
              <c:strCache>
                <c:ptCount val="1"/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cat>
            <c:strRef>
              <c:f>Munka1!$D$12:$D$16</c:f>
              <c:strCache>
                <c:ptCount val="5"/>
                <c:pt idx="0">
                  <c:v>Befogadóképesség</c:v>
                </c:pt>
                <c:pt idx="1">
                  <c:v>Felszereltség</c:v>
                </c:pt>
                <c:pt idx="2">
                  <c:v>Kiegészítő szolg.</c:v>
                </c:pt>
                <c:pt idx="3">
                  <c:v>Települési környezet</c:v>
                </c:pt>
                <c:pt idx="4">
                  <c:v>Átlag</c:v>
                </c:pt>
              </c:strCache>
            </c:strRef>
          </c:cat>
          <c:val>
            <c:numRef>
              <c:f>Munka1!$J$12:$J$16</c:f>
              <c:numCache>
                <c:formatCode>General</c:formatCode>
                <c:ptCount val="5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60CA-7349-9AA4-D40C55B15456}"/>
            </c:ext>
          </c:extLst>
        </c:ser>
        <c:dLbls/>
        <c:axId val="77263616"/>
        <c:axId val="77265152"/>
      </c:barChart>
      <c:catAx>
        <c:axId val="7726361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700">
                <a:solidFill>
                  <a:schemeClr val="tx1"/>
                </a:solidFill>
                <a:latin typeface="+mj-lt"/>
              </a:defRPr>
            </a:pPr>
            <a:endParaRPr lang="hu-HU"/>
          </a:p>
        </c:txPr>
        <c:crossAx val="77265152"/>
        <c:crosses val="autoZero"/>
        <c:auto val="1"/>
        <c:lblAlgn val="ctr"/>
        <c:lblOffset val="100"/>
      </c:catAx>
      <c:valAx>
        <c:axId val="77265152"/>
        <c:scaling>
          <c:orientation val="minMax"/>
          <c:max val="5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600">
                <a:latin typeface="+mj-lt"/>
              </a:defRPr>
            </a:pPr>
            <a:endParaRPr lang="hu-HU"/>
          </a:p>
        </c:txPr>
        <c:crossAx val="77263616"/>
        <c:crosses val="autoZero"/>
        <c:crossBetween val="between"/>
        <c:majorUnit val="1"/>
      </c:valAx>
    </c:plotArea>
    <c:legend>
      <c:legendPos val="r"/>
      <c:legendEntry>
        <c:idx val="5"/>
        <c:delete val="1"/>
      </c:legendEntry>
      <c:layout>
        <c:manualLayout>
          <c:xMode val="edge"/>
          <c:yMode val="edge"/>
          <c:x val="0.66503340587429283"/>
          <c:y val="6.5674455326094672E-2"/>
          <c:w val="0.33119398069125888"/>
          <c:h val="0.54193545525512765"/>
        </c:manualLayout>
      </c:layout>
      <c:txPr>
        <a:bodyPr/>
        <a:lstStyle/>
        <a:p>
          <a:pPr>
            <a:defRPr sz="1700">
              <a:latin typeface="+mj-lt"/>
            </a:defRPr>
          </a:pPr>
          <a:endParaRPr lang="hu-HU"/>
        </a:p>
      </c:txPr>
    </c:legend>
    <c:plotVisOnly val="1"/>
    <c:dispBlanksAs val="gap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BEDA41-90CB-43AE-AD50-04B811F0C339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535EA916-21DA-4989-9DEC-C6325921AF02}">
      <dgm:prSet phldrT="[Szöveg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rgbClr val="FFFEC6"/>
        </a:solidFill>
        <a:ln/>
      </dgm:spPr>
      <dgm:t>
        <a:bodyPr/>
        <a:lstStyle/>
        <a:p>
          <a:r>
            <a:rPr lang="hu-HU" sz="1600" dirty="0" smtClean="0">
              <a:solidFill>
                <a:schemeClr val="tx1"/>
              </a:solidFill>
              <a:latin typeface="+mj-lt"/>
            </a:rPr>
            <a:t>Gazdasági (re)stabilizáció</a:t>
          </a:r>
          <a:endParaRPr lang="hu-HU" sz="1600" dirty="0">
            <a:solidFill>
              <a:schemeClr val="tx1"/>
            </a:solidFill>
            <a:latin typeface="+mj-lt"/>
          </a:endParaRPr>
        </a:p>
      </dgm:t>
    </dgm:pt>
    <dgm:pt modelId="{A70543D4-1F0E-494C-A06B-67DD68BD17E9}" type="parTrans" cxnId="{DEB18905-EAB7-48DB-AFAD-5A857046CBF5}">
      <dgm:prSet/>
      <dgm:spPr/>
      <dgm:t>
        <a:bodyPr/>
        <a:lstStyle/>
        <a:p>
          <a:endParaRPr lang="hu-HU"/>
        </a:p>
      </dgm:t>
    </dgm:pt>
    <dgm:pt modelId="{D8FF2D34-02C5-4642-AC9D-E24951601315}" type="sibTrans" cxnId="{DEB18905-EAB7-48DB-AFAD-5A857046CBF5}">
      <dgm:prSet/>
      <dgm:spPr>
        <a:solidFill>
          <a:srgbClr val="C00000"/>
        </a:solidFill>
        <a:ln>
          <a:solidFill>
            <a:srgbClr val="C00000"/>
          </a:solidFill>
        </a:ln>
      </dgm:spPr>
      <dgm:t>
        <a:bodyPr/>
        <a:lstStyle/>
        <a:p>
          <a:endParaRPr lang="hu-HU"/>
        </a:p>
      </dgm:t>
    </dgm:pt>
    <dgm:pt modelId="{1038FEC7-20F8-4570-9542-89FC729F996C}">
      <dgm:prSet phldrT="[Szöveg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rgbClr val="FFFEC6"/>
        </a:solidFill>
        <a:ln/>
      </dgm:spPr>
      <dgm:t>
        <a:bodyPr/>
        <a:lstStyle/>
        <a:p>
          <a:r>
            <a:rPr lang="hu-HU" sz="1600" dirty="0" err="1" smtClean="0">
              <a:solidFill>
                <a:schemeClr val="tx1"/>
              </a:solidFill>
              <a:latin typeface="+mj-lt"/>
            </a:rPr>
            <a:t>Imázsépítés</a:t>
          </a:r>
          <a:endParaRPr lang="hu-HU" sz="1600" dirty="0">
            <a:solidFill>
              <a:schemeClr val="tx1"/>
            </a:solidFill>
            <a:latin typeface="+mj-lt"/>
          </a:endParaRPr>
        </a:p>
      </dgm:t>
    </dgm:pt>
    <dgm:pt modelId="{CFF74886-C355-4400-893E-5B03EF8CD0A4}" type="parTrans" cxnId="{0B42C1F6-CD87-4F01-8929-D27BBDE14150}">
      <dgm:prSet/>
      <dgm:spPr/>
      <dgm:t>
        <a:bodyPr/>
        <a:lstStyle/>
        <a:p>
          <a:endParaRPr lang="hu-HU"/>
        </a:p>
      </dgm:t>
    </dgm:pt>
    <dgm:pt modelId="{AFEF1BEB-9DE8-48A2-81A6-41B29A1C8B4C}" type="sibTrans" cxnId="{0B42C1F6-CD87-4F01-8929-D27BBDE14150}">
      <dgm:prSet/>
      <dgm:spPr>
        <a:solidFill>
          <a:srgbClr val="C00000"/>
        </a:solidFill>
        <a:ln>
          <a:solidFill>
            <a:srgbClr val="C00000"/>
          </a:solidFill>
        </a:ln>
      </dgm:spPr>
      <dgm:t>
        <a:bodyPr/>
        <a:lstStyle/>
        <a:p>
          <a:endParaRPr lang="hu-HU"/>
        </a:p>
      </dgm:t>
    </dgm:pt>
    <dgm:pt modelId="{40F4746B-4EB2-4D60-A5C8-4ED1F5E351AB}">
      <dgm:prSet phldrT="[Szöveg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rgbClr val="FFFEC6"/>
        </a:solidFill>
        <a:ln/>
      </dgm:spPr>
      <dgm:t>
        <a:bodyPr/>
        <a:lstStyle/>
        <a:p>
          <a:r>
            <a:rPr lang="hu-HU" sz="1600" dirty="0" smtClean="0">
              <a:solidFill>
                <a:schemeClr val="tx1"/>
              </a:solidFill>
              <a:latin typeface="+mj-lt"/>
            </a:rPr>
            <a:t>Növekvő vásárlóerő</a:t>
          </a:r>
          <a:endParaRPr lang="hu-HU" sz="1600" dirty="0">
            <a:solidFill>
              <a:schemeClr val="tx1"/>
            </a:solidFill>
            <a:latin typeface="+mj-lt"/>
          </a:endParaRPr>
        </a:p>
      </dgm:t>
    </dgm:pt>
    <dgm:pt modelId="{BC68ED00-F74D-45C0-8EC8-219DCF21D92B}" type="parTrans" cxnId="{59D0BC04-6B44-42C1-ACC2-143133562CD3}">
      <dgm:prSet/>
      <dgm:spPr/>
      <dgm:t>
        <a:bodyPr/>
        <a:lstStyle/>
        <a:p>
          <a:endParaRPr lang="hu-HU"/>
        </a:p>
      </dgm:t>
    </dgm:pt>
    <dgm:pt modelId="{15FAE3CE-8DD9-4C3A-B98B-3A00B9B7B4E9}" type="sibTrans" cxnId="{59D0BC04-6B44-42C1-ACC2-143133562CD3}">
      <dgm:prSet/>
      <dgm:spPr>
        <a:solidFill>
          <a:srgbClr val="C00000"/>
        </a:solidFill>
        <a:ln>
          <a:solidFill>
            <a:srgbClr val="C00000"/>
          </a:solidFill>
        </a:ln>
      </dgm:spPr>
      <dgm:t>
        <a:bodyPr/>
        <a:lstStyle/>
        <a:p>
          <a:endParaRPr lang="hu-HU"/>
        </a:p>
      </dgm:t>
    </dgm:pt>
    <dgm:pt modelId="{6313A2EF-4C4B-42D6-9622-5756AD336E4C}">
      <dgm:prSet phldrT="[Szöveg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rgbClr val="FFFEC6"/>
        </a:solidFill>
        <a:ln/>
      </dgm:spPr>
      <dgm:t>
        <a:bodyPr/>
        <a:lstStyle/>
        <a:p>
          <a:r>
            <a:rPr lang="hu-HU" sz="1600" dirty="0" smtClean="0">
              <a:solidFill>
                <a:schemeClr val="tx1"/>
              </a:solidFill>
              <a:latin typeface="+mj-lt"/>
            </a:rPr>
            <a:t>Pezsgő élet</a:t>
          </a:r>
          <a:endParaRPr lang="hu-HU" sz="1600" dirty="0">
            <a:solidFill>
              <a:schemeClr val="tx1"/>
            </a:solidFill>
            <a:latin typeface="+mj-lt"/>
          </a:endParaRPr>
        </a:p>
      </dgm:t>
    </dgm:pt>
    <dgm:pt modelId="{769C6A06-64FB-42B5-AC43-41C080819231}" type="parTrans" cxnId="{C7661188-7221-40C7-A1BE-8E0903871C4C}">
      <dgm:prSet/>
      <dgm:spPr/>
      <dgm:t>
        <a:bodyPr/>
        <a:lstStyle/>
        <a:p>
          <a:endParaRPr lang="hu-HU"/>
        </a:p>
      </dgm:t>
    </dgm:pt>
    <dgm:pt modelId="{9EB52953-C17F-4FFC-8891-5CA6CAE30B69}" type="sibTrans" cxnId="{C7661188-7221-40C7-A1BE-8E0903871C4C}">
      <dgm:prSet/>
      <dgm:spPr>
        <a:solidFill>
          <a:srgbClr val="C00000"/>
        </a:solidFill>
        <a:ln>
          <a:solidFill>
            <a:srgbClr val="C00000"/>
          </a:solidFill>
        </a:ln>
      </dgm:spPr>
      <dgm:t>
        <a:bodyPr/>
        <a:lstStyle/>
        <a:p>
          <a:endParaRPr lang="hu-HU"/>
        </a:p>
      </dgm:t>
    </dgm:pt>
    <dgm:pt modelId="{89B38C2B-8C3E-4083-9C63-EC043A01D0A4}">
      <dgm:prSet phldrT="[Szöveg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rgbClr val="FFFEC6"/>
        </a:solidFill>
        <a:ln/>
      </dgm:spPr>
      <dgm:t>
        <a:bodyPr/>
        <a:lstStyle/>
        <a:p>
          <a:r>
            <a:rPr lang="hu-HU" sz="1600" dirty="0" smtClean="0">
              <a:solidFill>
                <a:schemeClr val="tx1"/>
              </a:solidFill>
              <a:latin typeface="+mj-lt"/>
            </a:rPr>
            <a:t>Jövőkép a fiataloknak</a:t>
          </a:r>
          <a:endParaRPr lang="hu-HU" sz="1600" dirty="0">
            <a:solidFill>
              <a:schemeClr val="tx1"/>
            </a:solidFill>
            <a:latin typeface="+mj-lt"/>
          </a:endParaRPr>
        </a:p>
      </dgm:t>
    </dgm:pt>
    <dgm:pt modelId="{7E678D74-55F2-4368-9210-A5DB74C7608C}" type="parTrans" cxnId="{F679F953-D101-4DD8-BC52-D9839797CC4B}">
      <dgm:prSet/>
      <dgm:spPr/>
      <dgm:t>
        <a:bodyPr/>
        <a:lstStyle/>
        <a:p>
          <a:endParaRPr lang="hu-HU"/>
        </a:p>
      </dgm:t>
    </dgm:pt>
    <dgm:pt modelId="{0A89F221-4492-4A5B-B855-3CFAB2C014DE}" type="sibTrans" cxnId="{F679F953-D101-4DD8-BC52-D9839797CC4B}">
      <dgm:prSet/>
      <dgm:spPr>
        <a:solidFill>
          <a:srgbClr val="C00000"/>
        </a:solidFill>
        <a:ln>
          <a:solidFill>
            <a:srgbClr val="C00000"/>
          </a:solidFill>
        </a:ln>
      </dgm:spPr>
      <dgm:t>
        <a:bodyPr/>
        <a:lstStyle/>
        <a:p>
          <a:endParaRPr lang="hu-HU"/>
        </a:p>
      </dgm:t>
    </dgm:pt>
    <dgm:pt modelId="{C159DD6E-AB0F-4611-AA88-5C4F1D2EAC8A}">
      <dgm:prSet phldrT="[Szöveg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rgbClr val="FFFEC6"/>
        </a:solidFill>
        <a:ln/>
      </dgm:spPr>
      <dgm:t>
        <a:bodyPr/>
        <a:lstStyle/>
        <a:p>
          <a:r>
            <a:rPr lang="hu-HU" sz="1600" dirty="0" smtClean="0">
              <a:solidFill>
                <a:schemeClr val="tx1"/>
              </a:solidFill>
              <a:latin typeface="+mj-lt"/>
            </a:rPr>
            <a:t>Fenntarthatóság</a:t>
          </a:r>
          <a:endParaRPr lang="hu-HU" sz="1600" dirty="0">
            <a:solidFill>
              <a:schemeClr val="tx1"/>
            </a:solidFill>
            <a:latin typeface="+mj-lt"/>
          </a:endParaRPr>
        </a:p>
      </dgm:t>
    </dgm:pt>
    <dgm:pt modelId="{3C956CEF-5343-41B5-B379-C8036A8340DB}" type="parTrans" cxnId="{AF8DAA64-5BFC-41DC-A8A4-472330043F68}">
      <dgm:prSet/>
      <dgm:spPr/>
      <dgm:t>
        <a:bodyPr/>
        <a:lstStyle/>
        <a:p>
          <a:endParaRPr lang="hu-HU"/>
        </a:p>
      </dgm:t>
    </dgm:pt>
    <dgm:pt modelId="{88A75A30-A471-4AF9-B42C-1D646A58154B}" type="sibTrans" cxnId="{AF8DAA64-5BFC-41DC-A8A4-472330043F68}">
      <dgm:prSet/>
      <dgm:spPr>
        <a:solidFill>
          <a:srgbClr val="C00000"/>
        </a:solidFill>
        <a:ln>
          <a:solidFill>
            <a:srgbClr val="C00000"/>
          </a:solidFill>
        </a:ln>
      </dgm:spPr>
      <dgm:t>
        <a:bodyPr/>
        <a:lstStyle/>
        <a:p>
          <a:endParaRPr lang="hu-HU"/>
        </a:p>
      </dgm:t>
    </dgm:pt>
    <dgm:pt modelId="{0D5D9C81-A08F-44C4-8561-D07DC0D1A766}" type="pres">
      <dgm:prSet presAssocID="{8EBEDA41-90CB-43AE-AD50-04B811F0C33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43025A22-7758-437F-B9FB-DE96E045888D}" type="pres">
      <dgm:prSet presAssocID="{535EA916-21DA-4989-9DEC-C6325921AF02}" presName="node" presStyleLbl="node1" presStyleIdx="0" presStyleCnt="6" custScaleX="162169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208F6EDB-E3E6-4C0A-A95A-D63CEB4815E6}" type="pres">
      <dgm:prSet presAssocID="{D8FF2D34-02C5-4642-AC9D-E24951601315}" presName="sibTrans" presStyleLbl="sibTrans2D1" presStyleIdx="0" presStyleCnt="6" custScaleX="90909" custScaleY="67195"/>
      <dgm:spPr>
        <a:prstGeom prst="rightArrow">
          <a:avLst/>
        </a:prstGeom>
      </dgm:spPr>
      <dgm:t>
        <a:bodyPr/>
        <a:lstStyle/>
        <a:p>
          <a:endParaRPr lang="hu-HU"/>
        </a:p>
      </dgm:t>
    </dgm:pt>
    <dgm:pt modelId="{25A653EF-0E6B-42CB-8C6D-686BF303B834}" type="pres">
      <dgm:prSet presAssocID="{D8FF2D34-02C5-4642-AC9D-E24951601315}" presName="connectorText" presStyleLbl="sibTrans2D1" presStyleIdx="0" presStyleCnt="6"/>
      <dgm:spPr/>
      <dgm:t>
        <a:bodyPr/>
        <a:lstStyle/>
        <a:p>
          <a:endParaRPr lang="hu-HU"/>
        </a:p>
      </dgm:t>
    </dgm:pt>
    <dgm:pt modelId="{0CF6CE27-EEA2-4305-AFBF-6EB1965B00A2}" type="pres">
      <dgm:prSet presAssocID="{1038FEC7-20F8-4570-9542-89FC729F996C}" presName="node" presStyleLbl="node1" presStyleIdx="1" presStyleCnt="6" custScaleX="162169" custRadScaleRad="96906" custRadScaleInc="11132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743CAF21-4306-4DE8-B7F8-FCE0F946DAAD}" type="pres">
      <dgm:prSet presAssocID="{AFEF1BEB-9DE8-48A2-81A6-41B29A1C8B4C}" presName="sibTrans" presStyleLbl="sibTrans2D1" presStyleIdx="1" presStyleCnt="6" custScaleX="90909" custScaleY="67195"/>
      <dgm:spPr>
        <a:prstGeom prst="rightArrow">
          <a:avLst/>
        </a:prstGeom>
      </dgm:spPr>
      <dgm:t>
        <a:bodyPr/>
        <a:lstStyle/>
        <a:p>
          <a:endParaRPr lang="hu-HU"/>
        </a:p>
      </dgm:t>
    </dgm:pt>
    <dgm:pt modelId="{13660264-0F61-46D4-B88F-43D1A47B58A4}" type="pres">
      <dgm:prSet presAssocID="{AFEF1BEB-9DE8-48A2-81A6-41B29A1C8B4C}" presName="connectorText" presStyleLbl="sibTrans2D1" presStyleIdx="1" presStyleCnt="6"/>
      <dgm:spPr/>
      <dgm:t>
        <a:bodyPr/>
        <a:lstStyle/>
        <a:p>
          <a:endParaRPr lang="hu-HU"/>
        </a:p>
      </dgm:t>
    </dgm:pt>
    <dgm:pt modelId="{DAEEE805-1949-40D2-BC82-F47430721D2E}" type="pres">
      <dgm:prSet presAssocID="{40F4746B-4EB2-4D60-A5C8-4ED1F5E351AB}" presName="node" presStyleLbl="node1" presStyleIdx="2" presStyleCnt="6" custScaleX="162169" custRadScaleRad="96906" custRadScaleInc="-11131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4E735737-77E3-4414-B1FC-486A850CE608}" type="pres">
      <dgm:prSet presAssocID="{15FAE3CE-8DD9-4C3A-B98B-3A00B9B7B4E9}" presName="sibTrans" presStyleLbl="sibTrans2D1" presStyleIdx="2" presStyleCnt="6" custScaleX="90909" custScaleY="67195"/>
      <dgm:spPr>
        <a:prstGeom prst="rightArrow">
          <a:avLst/>
        </a:prstGeom>
      </dgm:spPr>
      <dgm:t>
        <a:bodyPr/>
        <a:lstStyle/>
        <a:p>
          <a:endParaRPr lang="hu-HU"/>
        </a:p>
      </dgm:t>
    </dgm:pt>
    <dgm:pt modelId="{56F24692-0586-4CFA-9FB3-A7281C1550B7}" type="pres">
      <dgm:prSet presAssocID="{15FAE3CE-8DD9-4C3A-B98B-3A00B9B7B4E9}" presName="connectorText" presStyleLbl="sibTrans2D1" presStyleIdx="2" presStyleCnt="6"/>
      <dgm:spPr/>
      <dgm:t>
        <a:bodyPr/>
        <a:lstStyle/>
        <a:p>
          <a:endParaRPr lang="hu-HU"/>
        </a:p>
      </dgm:t>
    </dgm:pt>
    <dgm:pt modelId="{6981062D-5443-4C27-95E2-1B070A0ED877}" type="pres">
      <dgm:prSet presAssocID="{6313A2EF-4C4B-42D6-9622-5756AD336E4C}" presName="node" presStyleLbl="node1" presStyleIdx="3" presStyleCnt="6" custScaleX="162169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8DDC05EC-F643-4A84-9DC1-8F4489247E34}" type="pres">
      <dgm:prSet presAssocID="{9EB52953-C17F-4FFC-8891-5CA6CAE30B69}" presName="sibTrans" presStyleLbl="sibTrans2D1" presStyleIdx="3" presStyleCnt="6" custScaleX="90909" custScaleY="67195"/>
      <dgm:spPr>
        <a:prstGeom prst="rightArrow">
          <a:avLst/>
        </a:prstGeom>
      </dgm:spPr>
      <dgm:t>
        <a:bodyPr/>
        <a:lstStyle/>
        <a:p>
          <a:endParaRPr lang="hu-HU"/>
        </a:p>
      </dgm:t>
    </dgm:pt>
    <dgm:pt modelId="{0DC66C15-B223-44F8-A8BB-DA0EE82D0097}" type="pres">
      <dgm:prSet presAssocID="{9EB52953-C17F-4FFC-8891-5CA6CAE30B69}" presName="connectorText" presStyleLbl="sibTrans2D1" presStyleIdx="3" presStyleCnt="6"/>
      <dgm:spPr/>
      <dgm:t>
        <a:bodyPr/>
        <a:lstStyle/>
        <a:p>
          <a:endParaRPr lang="hu-HU"/>
        </a:p>
      </dgm:t>
    </dgm:pt>
    <dgm:pt modelId="{4930C70F-A94C-4733-847D-89C3EECB406B}" type="pres">
      <dgm:prSet presAssocID="{89B38C2B-8C3E-4083-9C63-EC043A01D0A4}" presName="node" presStyleLbl="node1" presStyleIdx="4" presStyleCnt="6" custScaleX="162169" custRadScaleRad="96906" custRadScaleInc="11131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6E682874-D97E-42F3-ADAB-0EFFB14A5270}" type="pres">
      <dgm:prSet presAssocID="{0A89F221-4492-4A5B-B855-3CFAB2C014DE}" presName="sibTrans" presStyleLbl="sibTrans2D1" presStyleIdx="4" presStyleCnt="6" custScaleX="90909" custScaleY="67195"/>
      <dgm:spPr>
        <a:prstGeom prst="rightArrow">
          <a:avLst/>
        </a:prstGeom>
      </dgm:spPr>
      <dgm:t>
        <a:bodyPr/>
        <a:lstStyle/>
        <a:p>
          <a:endParaRPr lang="hu-HU"/>
        </a:p>
      </dgm:t>
    </dgm:pt>
    <dgm:pt modelId="{EE46DC98-799D-4F35-9187-626B6F7DACF5}" type="pres">
      <dgm:prSet presAssocID="{0A89F221-4492-4A5B-B855-3CFAB2C014DE}" presName="connectorText" presStyleLbl="sibTrans2D1" presStyleIdx="4" presStyleCnt="6"/>
      <dgm:spPr/>
      <dgm:t>
        <a:bodyPr/>
        <a:lstStyle/>
        <a:p>
          <a:endParaRPr lang="hu-HU"/>
        </a:p>
      </dgm:t>
    </dgm:pt>
    <dgm:pt modelId="{0D96BB80-7038-4FFB-A439-F6AF2D14FE2C}" type="pres">
      <dgm:prSet presAssocID="{C159DD6E-AB0F-4611-AA88-5C4F1D2EAC8A}" presName="node" presStyleLbl="node1" presStyleIdx="5" presStyleCnt="6" custScaleX="162169" custRadScaleRad="96906" custRadScaleInc="-11132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EC0BE491-FD4E-4CCB-B785-B0338EAA488A}" type="pres">
      <dgm:prSet presAssocID="{88A75A30-A471-4AF9-B42C-1D646A58154B}" presName="sibTrans" presStyleLbl="sibTrans2D1" presStyleIdx="5" presStyleCnt="6" custScaleX="90909" custScaleY="67195"/>
      <dgm:spPr>
        <a:prstGeom prst="rightArrow">
          <a:avLst/>
        </a:prstGeom>
      </dgm:spPr>
      <dgm:t>
        <a:bodyPr/>
        <a:lstStyle/>
        <a:p>
          <a:endParaRPr lang="hu-HU"/>
        </a:p>
      </dgm:t>
    </dgm:pt>
    <dgm:pt modelId="{8A42CC2A-E342-4C74-ABBE-F146642EDC03}" type="pres">
      <dgm:prSet presAssocID="{88A75A30-A471-4AF9-B42C-1D646A58154B}" presName="connectorText" presStyleLbl="sibTrans2D1" presStyleIdx="5" presStyleCnt="6"/>
      <dgm:spPr/>
      <dgm:t>
        <a:bodyPr/>
        <a:lstStyle/>
        <a:p>
          <a:endParaRPr lang="hu-HU"/>
        </a:p>
      </dgm:t>
    </dgm:pt>
  </dgm:ptLst>
  <dgm:cxnLst>
    <dgm:cxn modelId="{668FD2D5-CD9A-4DD8-8DAD-242E5DDDFFCF}" type="presOf" srcId="{1038FEC7-20F8-4570-9542-89FC729F996C}" destId="{0CF6CE27-EEA2-4305-AFBF-6EB1965B00A2}" srcOrd="0" destOrd="0" presId="urn:microsoft.com/office/officeart/2005/8/layout/cycle7"/>
    <dgm:cxn modelId="{59D0BC04-6B44-42C1-ACC2-143133562CD3}" srcId="{8EBEDA41-90CB-43AE-AD50-04B811F0C339}" destId="{40F4746B-4EB2-4D60-A5C8-4ED1F5E351AB}" srcOrd="2" destOrd="0" parTransId="{BC68ED00-F74D-45C0-8EC8-219DCF21D92B}" sibTransId="{15FAE3CE-8DD9-4C3A-B98B-3A00B9B7B4E9}"/>
    <dgm:cxn modelId="{AF8DAA64-5BFC-41DC-A8A4-472330043F68}" srcId="{8EBEDA41-90CB-43AE-AD50-04B811F0C339}" destId="{C159DD6E-AB0F-4611-AA88-5C4F1D2EAC8A}" srcOrd="5" destOrd="0" parTransId="{3C956CEF-5343-41B5-B379-C8036A8340DB}" sibTransId="{88A75A30-A471-4AF9-B42C-1D646A58154B}"/>
    <dgm:cxn modelId="{8EC86B72-DE39-4ED6-B04D-9F2628977F31}" type="presOf" srcId="{89B38C2B-8C3E-4083-9C63-EC043A01D0A4}" destId="{4930C70F-A94C-4733-847D-89C3EECB406B}" srcOrd="0" destOrd="0" presId="urn:microsoft.com/office/officeart/2005/8/layout/cycle7"/>
    <dgm:cxn modelId="{159871EB-A943-4173-AFF7-172EA8445CE5}" type="presOf" srcId="{AFEF1BEB-9DE8-48A2-81A6-41B29A1C8B4C}" destId="{13660264-0F61-46D4-B88F-43D1A47B58A4}" srcOrd="1" destOrd="0" presId="urn:microsoft.com/office/officeart/2005/8/layout/cycle7"/>
    <dgm:cxn modelId="{EDEDCBD6-0599-4B05-BF3B-20790CB64004}" type="presOf" srcId="{0A89F221-4492-4A5B-B855-3CFAB2C014DE}" destId="{6E682874-D97E-42F3-ADAB-0EFFB14A5270}" srcOrd="0" destOrd="0" presId="urn:microsoft.com/office/officeart/2005/8/layout/cycle7"/>
    <dgm:cxn modelId="{583400FC-92D8-4545-8B79-57F0486373F5}" type="presOf" srcId="{9EB52953-C17F-4FFC-8891-5CA6CAE30B69}" destId="{8DDC05EC-F643-4A84-9DC1-8F4489247E34}" srcOrd="0" destOrd="0" presId="urn:microsoft.com/office/officeart/2005/8/layout/cycle7"/>
    <dgm:cxn modelId="{0B42C1F6-CD87-4F01-8929-D27BBDE14150}" srcId="{8EBEDA41-90CB-43AE-AD50-04B811F0C339}" destId="{1038FEC7-20F8-4570-9542-89FC729F996C}" srcOrd="1" destOrd="0" parTransId="{CFF74886-C355-4400-893E-5B03EF8CD0A4}" sibTransId="{AFEF1BEB-9DE8-48A2-81A6-41B29A1C8B4C}"/>
    <dgm:cxn modelId="{BB19CCC0-86DB-4ECC-A74A-B5EDA4908FB5}" type="presOf" srcId="{40F4746B-4EB2-4D60-A5C8-4ED1F5E351AB}" destId="{DAEEE805-1949-40D2-BC82-F47430721D2E}" srcOrd="0" destOrd="0" presId="urn:microsoft.com/office/officeart/2005/8/layout/cycle7"/>
    <dgm:cxn modelId="{EAF89CFD-4DD4-4012-94BF-C8F362844232}" type="presOf" srcId="{C159DD6E-AB0F-4611-AA88-5C4F1D2EAC8A}" destId="{0D96BB80-7038-4FFB-A439-F6AF2D14FE2C}" srcOrd="0" destOrd="0" presId="urn:microsoft.com/office/officeart/2005/8/layout/cycle7"/>
    <dgm:cxn modelId="{097487A6-5FC1-4323-8F32-8D591EFA61A7}" type="presOf" srcId="{88A75A30-A471-4AF9-B42C-1D646A58154B}" destId="{8A42CC2A-E342-4C74-ABBE-F146642EDC03}" srcOrd="1" destOrd="0" presId="urn:microsoft.com/office/officeart/2005/8/layout/cycle7"/>
    <dgm:cxn modelId="{57CBF2B3-FAE9-4B00-8ACD-C82AC7CDA943}" type="presOf" srcId="{8EBEDA41-90CB-43AE-AD50-04B811F0C339}" destId="{0D5D9C81-A08F-44C4-8561-D07DC0D1A766}" srcOrd="0" destOrd="0" presId="urn:microsoft.com/office/officeart/2005/8/layout/cycle7"/>
    <dgm:cxn modelId="{7B621FF3-7011-4D4B-9C0B-0816D0AA289C}" type="presOf" srcId="{9EB52953-C17F-4FFC-8891-5CA6CAE30B69}" destId="{0DC66C15-B223-44F8-A8BB-DA0EE82D0097}" srcOrd="1" destOrd="0" presId="urn:microsoft.com/office/officeart/2005/8/layout/cycle7"/>
    <dgm:cxn modelId="{9F4C0950-564D-4B57-A1E1-9492EAEEE20F}" type="presOf" srcId="{88A75A30-A471-4AF9-B42C-1D646A58154B}" destId="{EC0BE491-FD4E-4CCB-B785-B0338EAA488A}" srcOrd="0" destOrd="0" presId="urn:microsoft.com/office/officeart/2005/8/layout/cycle7"/>
    <dgm:cxn modelId="{096FFE8B-6A54-45A7-AE63-7388DF2987C8}" type="presOf" srcId="{535EA916-21DA-4989-9DEC-C6325921AF02}" destId="{43025A22-7758-437F-B9FB-DE96E045888D}" srcOrd="0" destOrd="0" presId="urn:microsoft.com/office/officeart/2005/8/layout/cycle7"/>
    <dgm:cxn modelId="{28B57EF1-0A44-43F7-A921-662B21ECB770}" type="presOf" srcId="{6313A2EF-4C4B-42D6-9622-5756AD336E4C}" destId="{6981062D-5443-4C27-95E2-1B070A0ED877}" srcOrd="0" destOrd="0" presId="urn:microsoft.com/office/officeart/2005/8/layout/cycle7"/>
    <dgm:cxn modelId="{F0BEF883-F17A-4F67-A14F-C8EA03987F09}" type="presOf" srcId="{0A89F221-4492-4A5B-B855-3CFAB2C014DE}" destId="{EE46DC98-799D-4F35-9187-626B6F7DACF5}" srcOrd="1" destOrd="0" presId="urn:microsoft.com/office/officeart/2005/8/layout/cycle7"/>
    <dgm:cxn modelId="{36DED55E-FDBE-4C61-8813-2E826B371D13}" type="presOf" srcId="{D8FF2D34-02C5-4642-AC9D-E24951601315}" destId="{208F6EDB-E3E6-4C0A-A95A-D63CEB4815E6}" srcOrd="0" destOrd="0" presId="urn:microsoft.com/office/officeart/2005/8/layout/cycle7"/>
    <dgm:cxn modelId="{AB0C4F15-218F-4613-B627-52920C79FFB5}" type="presOf" srcId="{D8FF2D34-02C5-4642-AC9D-E24951601315}" destId="{25A653EF-0E6B-42CB-8C6D-686BF303B834}" srcOrd="1" destOrd="0" presId="urn:microsoft.com/office/officeart/2005/8/layout/cycle7"/>
    <dgm:cxn modelId="{1538D24A-9935-4BE8-9F1A-34B0B7C6FEC1}" type="presOf" srcId="{15FAE3CE-8DD9-4C3A-B98B-3A00B9B7B4E9}" destId="{56F24692-0586-4CFA-9FB3-A7281C1550B7}" srcOrd="1" destOrd="0" presId="urn:microsoft.com/office/officeart/2005/8/layout/cycle7"/>
    <dgm:cxn modelId="{A613CA3C-2962-4047-BA47-DA152DF4DD40}" type="presOf" srcId="{15FAE3CE-8DD9-4C3A-B98B-3A00B9B7B4E9}" destId="{4E735737-77E3-4414-B1FC-486A850CE608}" srcOrd="0" destOrd="0" presId="urn:microsoft.com/office/officeart/2005/8/layout/cycle7"/>
    <dgm:cxn modelId="{F679F953-D101-4DD8-BC52-D9839797CC4B}" srcId="{8EBEDA41-90CB-43AE-AD50-04B811F0C339}" destId="{89B38C2B-8C3E-4083-9C63-EC043A01D0A4}" srcOrd="4" destOrd="0" parTransId="{7E678D74-55F2-4368-9210-A5DB74C7608C}" sibTransId="{0A89F221-4492-4A5B-B855-3CFAB2C014DE}"/>
    <dgm:cxn modelId="{DEB18905-EAB7-48DB-AFAD-5A857046CBF5}" srcId="{8EBEDA41-90CB-43AE-AD50-04B811F0C339}" destId="{535EA916-21DA-4989-9DEC-C6325921AF02}" srcOrd="0" destOrd="0" parTransId="{A70543D4-1F0E-494C-A06B-67DD68BD17E9}" sibTransId="{D8FF2D34-02C5-4642-AC9D-E24951601315}"/>
    <dgm:cxn modelId="{C7661188-7221-40C7-A1BE-8E0903871C4C}" srcId="{8EBEDA41-90CB-43AE-AD50-04B811F0C339}" destId="{6313A2EF-4C4B-42D6-9622-5756AD336E4C}" srcOrd="3" destOrd="0" parTransId="{769C6A06-64FB-42B5-AC43-41C080819231}" sibTransId="{9EB52953-C17F-4FFC-8891-5CA6CAE30B69}"/>
    <dgm:cxn modelId="{C3FF7B4F-0A13-4DAD-9B8B-EEEFE1787B1A}" type="presOf" srcId="{AFEF1BEB-9DE8-48A2-81A6-41B29A1C8B4C}" destId="{743CAF21-4306-4DE8-B7F8-FCE0F946DAAD}" srcOrd="0" destOrd="0" presId="urn:microsoft.com/office/officeart/2005/8/layout/cycle7"/>
    <dgm:cxn modelId="{AAA0DAE9-4643-4DCF-94E0-F9EB040E47B4}" type="presParOf" srcId="{0D5D9C81-A08F-44C4-8561-D07DC0D1A766}" destId="{43025A22-7758-437F-B9FB-DE96E045888D}" srcOrd="0" destOrd="0" presId="urn:microsoft.com/office/officeart/2005/8/layout/cycle7"/>
    <dgm:cxn modelId="{3843E2E5-D6F2-488D-9970-CE7E83B58B21}" type="presParOf" srcId="{0D5D9C81-A08F-44C4-8561-D07DC0D1A766}" destId="{208F6EDB-E3E6-4C0A-A95A-D63CEB4815E6}" srcOrd="1" destOrd="0" presId="urn:microsoft.com/office/officeart/2005/8/layout/cycle7"/>
    <dgm:cxn modelId="{1F6C2F6D-5655-43E0-A22A-B1B6FE57C4E7}" type="presParOf" srcId="{208F6EDB-E3E6-4C0A-A95A-D63CEB4815E6}" destId="{25A653EF-0E6B-42CB-8C6D-686BF303B834}" srcOrd="0" destOrd="0" presId="urn:microsoft.com/office/officeart/2005/8/layout/cycle7"/>
    <dgm:cxn modelId="{EB1A9FF4-B203-4D2C-9187-C4A1029EB383}" type="presParOf" srcId="{0D5D9C81-A08F-44C4-8561-D07DC0D1A766}" destId="{0CF6CE27-EEA2-4305-AFBF-6EB1965B00A2}" srcOrd="2" destOrd="0" presId="urn:microsoft.com/office/officeart/2005/8/layout/cycle7"/>
    <dgm:cxn modelId="{E5D9A4FD-A026-4C94-987B-310C8AFA5188}" type="presParOf" srcId="{0D5D9C81-A08F-44C4-8561-D07DC0D1A766}" destId="{743CAF21-4306-4DE8-B7F8-FCE0F946DAAD}" srcOrd="3" destOrd="0" presId="urn:microsoft.com/office/officeart/2005/8/layout/cycle7"/>
    <dgm:cxn modelId="{7840AEE0-00E9-40EC-8A47-9594A1761DD8}" type="presParOf" srcId="{743CAF21-4306-4DE8-B7F8-FCE0F946DAAD}" destId="{13660264-0F61-46D4-B88F-43D1A47B58A4}" srcOrd="0" destOrd="0" presId="urn:microsoft.com/office/officeart/2005/8/layout/cycle7"/>
    <dgm:cxn modelId="{186D3F92-6429-401A-82F6-1F312A791AA5}" type="presParOf" srcId="{0D5D9C81-A08F-44C4-8561-D07DC0D1A766}" destId="{DAEEE805-1949-40D2-BC82-F47430721D2E}" srcOrd="4" destOrd="0" presId="urn:microsoft.com/office/officeart/2005/8/layout/cycle7"/>
    <dgm:cxn modelId="{A623D17C-B8FE-40F7-B9B0-B50D57BC14FC}" type="presParOf" srcId="{0D5D9C81-A08F-44C4-8561-D07DC0D1A766}" destId="{4E735737-77E3-4414-B1FC-486A850CE608}" srcOrd="5" destOrd="0" presId="urn:microsoft.com/office/officeart/2005/8/layout/cycle7"/>
    <dgm:cxn modelId="{9196870D-151F-49F3-AF07-F6E6C490BA25}" type="presParOf" srcId="{4E735737-77E3-4414-B1FC-486A850CE608}" destId="{56F24692-0586-4CFA-9FB3-A7281C1550B7}" srcOrd="0" destOrd="0" presId="urn:microsoft.com/office/officeart/2005/8/layout/cycle7"/>
    <dgm:cxn modelId="{E2E8589B-F259-4C0A-9B19-3B1EF038CFCE}" type="presParOf" srcId="{0D5D9C81-A08F-44C4-8561-D07DC0D1A766}" destId="{6981062D-5443-4C27-95E2-1B070A0ED877}" srcOrd="6" destOrd="0" presId="urn:microsoft.com/office/officeart/2005/8/layout/cycle7"/>
    <dgm:cxn modelId="{EA94C432-72CE-4AF1-BE4D-C6BD21C3BD54}" type="presParOf" srcId="{0D5D9C81-A08F-44C4-8561-D07DC0D1A766}" destId="{8DDC05EC-F643-4A84-9DC1-8F4489247E34}" srcOrd="7" destOrd="0" presId="urn:microsoft.com/office/officeart/2005/8/layout/cycle7"/>
    <dgm:cxn modelId="{59657E03-0F70-4A55-8673-6365E09F32F5}" type="presParOf" srcId="{8DDC05EC-F643-4A84-9DC1-8F4489247E34}" destId="{0DC66C15-B223-44F8-A8BB-DA0EE82D0097}" srcOrd="0" destOrd="0" presId="urn:microsoft.com/office/officeart/2005/8/layout/cycle7"/>
    <dgm:cxn modelId="{47FC7963-19D2-4A97-8C72-46AB7D748B4D}" type="presParOf" srcId="{0D5D9C81-A08F-44C4-8561-D07DC0D1A766}" destId="{4930C70F-A94C-4733-847D-89C3EECB406B}" srcOrd="8" destOrd="0" presId="urn:microsoft.com/office/officeart/2005/8/layout/cycle7"/>
    <dgm:cxn modelId="{FCD3554E-914B-4FF1-9C5E-6565F93D0B6E}" type="presParOf" srcId="{0D5D9C81-A08F-44C4-8561-D07DC0D1A766}" destId="{6E682874-D97E-42F3-ADAB-0EFFB14A5270}" srcOrd="9" destOrd="0" presId="urn:microsoft.com/office/officeart/2005/8/layout/cycle7"/>
    <dgm:cxn modelId="{DC55F7A1-3105-4185-992E-F36599826164}" type="presParOf" srcId="{6E682874-D97E-42F3-ADAB-0EFFB14A5270}" destId="{EE46DC98-799D-4F35-9187-626B6F7DACF5}" srcOrd="0" destOrd="0" presId="urn:microsoft.com/office/officeart/2005/8/layout/cycle7"/>
    <dgm:cxn modelId="{06C9E2EC-AB58-4CF5-B284-DD869D690344}" type="presParOf" srcId="{0D5D9C81-A08F-44C4-8561-D07DC0D1A766}" destId="{0D96BB80-7038-4FFB-A439-F6AF2D14FE2C}" srcOrd="10" destOrd="0" presId="urn:microsoft.com/office/officeart/2005/8/layout/cycle7"/>
    <dgm:cxn modelId="{C0EE98EC-6881-4247-9EE7-83AA5DF731C3}" type="presParOf" srcId="{0D5D9C81-A08F-44C4-8561-D07DC0D1A766}" destId="{EC0BE491-FD4E-4CCB-B785-B0338EAA488A}" srcOrd="11" destOrd="0" presId="urn:microsoft.com/office/officeart/2005/8/layout/cycle7"/>
    <dgm:cxn modelId="{D5C66E55-AE6B-41DA-98C9-A73FCE0C9962}" type="presParOf" srcId="{EC0BE491-FD4E-4CCB-B785-B0338EAA488A}" destId="{8A42CC2A-E342-4C74-ABBE-F146642EDC03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1D800D-B0F1-46D3-850E-D81C3C26537F}" type="datetimeFigureOut">
              <a:rPr lang="hu-HU" smtClean="0"/>
              <a:pPr/>
              <a:t>2016.01.08.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B7AA0-70A1-4518-91BA-93EEBE583E23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6184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B7AA0-70A1-4518-91BA-93EEBE583E23}" type="slidenum">
              <a:rPr lang="hu-HU" smtClean="0"/>
              <a:pPr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0354387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B7AA0-70A1-4518-91BA-93EEBE583E23}" type="slidenum">
              <a:rPr lang="hu-HU" smtClean="0"/>
              <a:pPr/>
              <a:t>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043767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6404" y="758952"/>
            <a:ext cx="706374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200" baseline="0"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6404" y="4800600"/>
            <a:ext cx="7063740" cy="1691640"/>
          </a:xfrm>
        </p:spPr>
        <p:txBody>
          <a:bodyPr>
            <a:normAutofit/>
          </a:bodyPr>
          <a:lstStyle>
            <a:lvl1pPr marL="0" indent="0" algn="l">
              <a:buNone/>
              <a:defRPr sz="2000" spc="3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2016.01.08.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5721429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2016.01.08.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3718853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6404" y="758952"/>
            <a:ext cx="706374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6200" b="1" baseline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4800600"/>
            <a:ext cx="706374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000" spc="3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2016.01.08.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2010230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6404" y="1828801"/>
            <a:ext cx="336042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94860" y="1828801"/>
            <a:ext cx="336042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2016.01.08.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3589613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713655"/>
            <a:ext cx="336042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6404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94860" y="1713655"/>
            <a:ext cx="336042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94860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2016.01.08.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4003607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2016.01.08.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224624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2016.01.08.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2904578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400300" cy="1600197"/>
          </a:xfrm>
        </p:spPr>
        <p:txBody>
          <a:bodyPr anchor="b">
            <a:normAutofit/>
          </a:bodyPr>
          <a:lstStyle>
            <a:lvl1pPr>
              <a:defRPr sz="2800" b="1" baseline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8200" y="685800"/>
            <a:ext cx="4559300" cy="5486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99735"/>
            <a:ext cx="24003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2016.01.08.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908260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8469630" cy="1752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257800"/>
            <a:ext cx="7486650" cy="914400"/>
          </a:xfrm>
        </p:spPr>
        <p:txBody>
          <a:bodyPr anchor="b"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1"/>
            <a:ext cx="8469630" cy="512892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6108590"/>
            <a:ext cx="748665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2016.01.08.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90548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2016.01.08.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1801889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6525" y="381000"/>
            <a:ext cx="1857375" cy="5897562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1500" y="381000"/>
            <a:ext cx="5800725" cy="5897562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2016.01.08.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710875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418195" y="0"/>
            <a:ext cx="73152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46404" y="365760"/>
            <a:ext cx="726948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828801"/>
            <a:ext cx="644652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831456" y="1044178"/>
            <a:ext cx="19049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9DF4919B-4047-4DB1-8B39-23A42AEBA556}" type="datetimeFigureOut">
              <a:rPr lang="hu-HU" smtClean="0"/>
              <a:pPr/>
              <a:t>2016.01.08.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6993255" y="4092178"/>
            <a:ext cx="3581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41055" y="6172201"/>
            <a:ext cx="685800" cy="593725"/>
          </a:xfrm>
          <a:prstGeom prst="rect">
            <a:avLst/>
          </a:prstGeom>
        </p:spPr>
        <p:txBody>
          <a:bodyPr vert="horz" lIns="27432" tIns="45720" rIns="27432" bIns="45720" rtlCol="0" anchor="ctr">
            <a:normAutofit/>
          </a:bodyPr>
          <a:lstStyle>
            <a:lvl1pPr algn="ctr">
              <a:defRPr sz="320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024651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  <p:sldLayoutId id="2147483877" r:id="rId2"/>
    <p:sldLayoutId id="2147483878" r:id="rId3"/>
    <p:sldLayoutId id="2147483879" r:id="rId4"/>
    <p:sldLayoutId id="2147483880" r:id="rId5"/>
    <p:sldLayoutId id="2147483881" r:id="rId6"/>
    <p:sldLayoutId id="2147483882" r:id="rId7"/>
    <p:sldLayoutId id="2147483883" r:id="rId8"/>
    <p:sldLayoutId id="2147483884" r:id="rId9"/>
    <p:sldLayoutId id="2147483885" r:id="rId10"/>
    <p:sldLayoutId id="214748388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 spc="-7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2000" kern="1200" spc="1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microsoft.com/office/2007/relationships/hdphoto" Target="../media/hdphoto1.wdp"/><Relationship Id="rId7" Type="http://schemas.openxmlformats.org/officeDocument/2006/relationships/image" Target="../media/image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2.png"/><Relationship Id="rId7" Type="http://schemas.openxmlformats.org/officeDocument/2006/relationships/image" Target="../media/image3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8.png"/><Relationship Id="rId7" Type="http://schemas.openxmlformats.org/officeDocument/2006/relationships/image" Target="../media/image41.pn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40.png"/><Relationship Id="rId4" Type="http://schemas.openxmlformats.org/officeDocument/2006/relationships/image" Target="../media/image39.png"/><Relationship Id="rId9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Lekerekített téglalap 10"/>
          <p:cNvSpPr/>
          <p:nvPr/>
        </p:nvSpPr>
        <p:spPr>
          <a:xfrm>
            <a:off x="2555776" y="2996952"/>
            <a:ext cx="3744416" cy="1512168"/>
          </a:xfrm>
          <a:prstGeom prst="roundRect">
            <a:avLst>
              <a:gd name="adj" fmla="val 12658"/>
            </a:avLst>
          </a:prstGeom>
          <a:noFill/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467544" y="1554411"/>
            <a:ext cx="8208912" cy="794469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hu-HU" sz="4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Egy kisváros nagy lehetőségei</a:t>
            </a:r>
            <a:endParaRPr lang="hu-HU" sz="40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1403648" y="6381328"/>
            <a:ext cx="63367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Papp Judit</a:t>
            </a:r>
            <a:endParaRPr lang="hu-HU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987824" y="3315219"/>
            <a:ext cx="2880320" cy="811582"/>
          </a:xfrm>
          <a:prstGeom prst="rect">
            <a:avLst/>
          </a:prstGeom>
        </p:spPr>
      </p:pic>
      <p:sp>
        <p:nvSpPr>
          <p:cNvPr id="6" name="Szövegdoboz 5"/>
          <p:cNvSpPr txBox="1"/>
          <p:nvPr/>
        </p:nvSpPr>
        <p:spPr>
          <a:xfrm>
            <a:off x="2915816" y="6021289"/>
            <a:ext cx="3312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Kovács Nikolett, Pop Kitti, </a:t>
            </a:r>
            <a:r>
              <a:rPr lang="hu-HU" sz="1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Ótott</a:t>
            </a:r>
            <a:r>
              <a:rPr lang="hu-H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Kristóf</a:t>
            </a:r>
            <a:endParaRPr lang="hu-HU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90606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ekerekített téglalap 6"/>
          <p:cNvSpPr/>
          <p:nvPr/>
        </p:nvSpPr>
        <p:spPr>
          <a:xfrm>
            <a:off x="1187624" y="1484784"/>
            <a:ext cx="5688632" cy="4896544"/>
          </a:xfrm>
          <a:prstGeom prst="roundRect">
            <a:avLst>
              <a:gd name="adj" fmla="val 12658"/>
            </a:avLst>
          </a:prstGeom>
          <a:noFill/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Lekerekített téglalap 4"/>
          <p:cNvSpPr/>
          <p:nvPr/>
        </p:nvSpPr>
        <p:spPr>
          <a:xfrm>
            <a:off x="611560" y="1700808"/>
            <a:ext cx="7560840" cy="3960440"/>
          </a:xfrm>
          <a:prstGeom prst="roundRect">
            <a:avLst>
              <a:gd name="adj" fmla="val 12658"/>
            </a:avLst>
          </a:prstGeom>
          <a:solidFill>
            <a:srgbClr val="FFFEC6"/>
          </a:solidFill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46404" y="365760"/>
            <a:ext cx="7269480" cy="758984"/>
          </a:xfrm>
        </p:spPr>
        <p:txBody>
          <a:bodyPr>
            <a:normAutofit/>
          </a:bodyPr>
          <a:lstStyle/>
          <a:p>
            <a:pPr algn="ctr"/>
            <a:r>
              <a:rPr lang="hu-HU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A prezentáció felépítése</a:t>
            </a:r>
            <a:endParaRPr lang="hu-HU" sz="3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artalom helye 2"/>
          <p:cNvSpPr txBox="1">
            <a:spLocks/>
          </p:cNvSpPr>
          <p:nvPr/>
        </p:nvSpPr>
        <p:spPr>
          <a:xfrm>
            <a:off x="755576" y="1988840"/>
            <a:ext cx="4248472" cy="3672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hu-H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1. Vízió</a:t>
            </a:r>
          </a:p>
          <a:p>
            <a:pPr algn="just">
              <a:lnSpc>
                <a:spcPct val="150000"/>
              </a:lnSpc>
            </a:pPr>
            <a:r>
              <a:rPr lang="hu-H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2. Helyzetelemzés</a:t>
            </a:r>
          </a:p>
          <a:p>
            <a:pPr algn="just">
              <a:lnSpc>
                <a:spcPct val="150000"/>
              </a:lnSpc>
              <a:buNone/>
            </a:pPr>
            <a:r>
              <a:rPr lang="hu-H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3. Fejlesztési javaslatok</a:t>
            </a:r>
          </a:p>
          <a:p>
            <a:pPr algn="just">
              <a:lnSpc>
                <a:spcPct val="150000"/>
              </a:lnSpc>
              <a:buNone/>
            </a:pPr>
            <a:r>
              <a:rPr lang="hu-HU" sz="2600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hu-H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 Kommunikáció</a:t>
            </a:r>
          </a:p>
          <a:p>
            <a:pPr algn="just">
              <a:lnSpc>
                <a:spcPct val="150000"/>
              </a:lnSpc>
              <a:buNone/>
            </a:pPr>
            <a:r>
              <a:rPr lang="hu-H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5. Várható eredmények</a:t>
            </a:r>
          </a:p>
          <a:p>
            <a:pPr marL="171450" marR="0" lvl="0" indent="-171450" algn="l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hu-H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hu-H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1335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Lekerekített téglalap 9"/>
          <p:cNvSpPr/>
          <p:nvPr/>
        </p:nvSpPr>
        <p:spPr>
          <a:xfrm>
            <a:off x="611560" y="1484784"/>
            <a:ext cx="7488832" cy="4752528"/>
          </a:xfrm>
          <a:prstGeom prst="roundRect">
            <a:avLst>
              <a:gd name="adj" fmla="val 10948"/>
            </a:avLst>
          </a:prstGeom>
          <a:noFill/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9" name="Lekerekített téglalap 10"/>
          <p:cNvSpPr/>
          <p:nvPr/>
        </p:nvSpPr>
        <p:spPr>
          <a:xfrm>
            <a:off x="1907704" y="1988840"/>
            <a:ext cx="1728192" cy="4536504"/>
          </a:xfrm>
          <a:prstGeom prst="roundRect">
            <a:avLst>
              <a:gd name="adj" fmla="val 12658"/>
            </a:avLst>
          </a:prstGeom>
          <a:solidFill>
            <a:srgbClr val="FFFEC6"/>
          </a:solidFill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0" name="Tartalom helye 2"/>
          <p:cNvSpPr txBox="1">
            <a:spLocks/>
          </p:cNvSpPr>
          <p:nvPr/>
        </p:nvSpPr>
        <p:spPr>
          <a:xfrm>
            <a:off x="1115616" y="1988840"/>
            <a:ext cx="644652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defRPr sz="2000" kern="1200" spc="1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  <a:buFont typeface="Arial" pitchFamily="34" charset="0"/>
              <a:buNone/>
            </a:pPr>
            <a:r>
              <a:rPr lang="hu-HU" sz="2100" dirty="0" smtClean="0">
                <a:solidFill>
                  <a:schemeClr val="tx1"/>
                </a:solidFill>
                <a:latin typeface="+mj-lt"/>
              </a:rPr>
              <a:t>		lehetőségek</a:t>
            </a:r>
          </a:p>
          <a:p>
            <a:pPr>
              <a:lnSpc>
                <a:spcPct val="200000"/>
              </a:lnSpc>
              <a:buFont typeface="Arial" pitchFamily="34" charset="0"/>
              <a:buNone/>
            </a:pPr>
            <a:r>
              <a:rPr lang="hu-HU" sz="2100" dirty="0" smtClean="0">
                <a:solidFill>
                  <a:schemeClr val="tx1"/>
                </a:solidFill>
                <a:latin typeface="+mj-lt"/>
              </a:rPr>
              <a:t>		értékek</a:t>
            </a:r>
          </a:p>
          <a:p>
            <a:pPr>
              <a:lnSpc>
                <a:spcPct val="200000"/>
              </a:lnSpc>
              <a:buFont typeface="Arial" pitchFamily="34" charset="0"/>
              <a:buNone/>
            </a:pPr>
            <a:r>
              <a:rPr lang="hu-HU" sz="2100" dirty="0" smtClean="0">
                <a:solidFill>
                  <a:schemeClr val="tx1"/>
                </a:solidFill>
                <a:latin typeface="+mj-lt"/>
              </a:rPr>
              <a:t>		beruházás</a:t>
            </a:r>
          </a:p>
          <a:p>
            <a:pPr>
              <a:lnSpc>
                <a:spcPct val="200000"/>
              </a:lnSpc>
              <a:buFont typeface="Arial" pitchFamily="34" charset="0"/>
              <a:buNone/>
            </a:pPr>
            <a:r>
              <a:rPr lang="hu-HU" sz="2100" dirty="0" smtClean="0">
                <a:solidFill>
                  <a:schemeClr val="tx1"/>
                </a:solidFill>
                <a:latin typeface="+mj-lt"/>
              </a:rPr>
              <a:t>		élettér</a:t>
            </a:r>
          </a:p>
          <a:p>
            <a:pPr>
              <a:lnSpc>
                <a:spcPct val="200000"/>
              </a:lnSpc>
              <a:buFont typeface="Arial" pitchFamily="34" charset="0"/>
              <a:buNone/>
            </a:pPr>
            <a:r>
              <a:rPr lang="hu-HU" sz="2100" dirty="0" smtClean="0">
                <a:solidFill>
                  <a:schemeClr val="tx1"/>
                </a:solidFill>
                <a:latin typeface="+mj-lt"/>
              </a:rPr>
              <a:t>		nyugalom</a:t>
            </a:r>
            <a:endParaRPr lang="hu-HU" sz="21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21" name="Kép 3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70588"/>
          <a:stretch>
            <a:fillRect/>
          </a:stretch>
        </p:blipFill>
        <p:spPr>
          <a:xfrm>
            <a:off x="1043608" y="5403451"/>
            <a:ext cx="720080" cy="689845"/>
          </a:xfrm>
          <a:prstGeom prst="rect">
            <a:avLst/>
          </a:prstGeom>
        </p:spPr>
      </p:pic>
      <p:pic>
        <p:nvPicPr>
          <p:cNvPr id="22" name="Kép 4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29412" r="47059"/>
          <a:stretch>
            <a:fillRect/>
          </a:stretch>
        </p:blipFill>
        <p:spPr>
          <a:xfrm>
            <a:off x="1115616" y="3675259"/>
            <a:ext cx="576064" cy="689845"/>
          </a:xfrm>
          <a:prstGeom prst="rect">
            <a:avLst/>
          </a:prstGeom>
        </p:spPr>
      </p:pic>
      <p:pic>
        <p:nvPicPr>
          <p:cNvPr id="23" name="Kép 5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11765" r="70588"/>
          <a:stretch>
            <a:fillRect/>
          </a:stretch>
        </p:blipFill>
        <p:spPr>
          <a:xfrm>
            <a:off x="1187624" y="2811163"/>
            <a:ext cx="432048" cy="689845"/>
          </a:xfrm>
          <a:prstGeom prst="rect">
            <a:avLst/>
          </a:prstGeom>
        </p:spPr>
      </p:pic>
      <p:pic>
        <p:nvPicPr>
          <p:cNvPr id="24" name="Kép 6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20877" r="88235"/>
          <a:stretch>
            <a:fillRect/>
          </a:stretch>
        </p:blipFill>
        <p:spPr>
          <a:xfrm>
            <a:off x="1259632" y="2091083"/>
            <a:ext cx="288032" cy="545829"/>
          </a:xfrm>
          <a:prstGeom prst="rect">
            <a:avLst/>
          </a:prstGeom>
        </p:spPr>
      </p:pic>
      <p:pic>
        <p:nvPicPr>
          <p:cNvPr id="25" name="Kép 7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52941" r="29412"/>
          <a:stretch>
            <a:fillRect/>
          </a:stretch>
        </p:blipFill>
        <p:spPr>
          <a:xfrm>
            <a:off x="1187624" y="4539355"/>
            <a:ext cx="432048" cy="689845"/>
          </a:xfrm>
          <a:prstGeom prst="rect">
            <a:avLst/>
          </a:prstGeom>
        </p:spPr>
      </p:pic>
      <p:sp>
        <p:nvSpPr>
          <p:cNvPr id="26" name="Cím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886700" cy="893515"/>
          </a:xfrm>
        </p:spPr>
        <p:txBody>
          <a:bodyPr>
            <a:normAutofit/>
          </a:bodyPr>
          <a:lstStyle/>
          <a:p>
            <a:r>
              <a:rPr lang="hu-HU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1.) Vízió</a:t>
            </a:r>
            <a:endParaRPr lang="hu-HU" sz="3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492" r="4500" b="8284"/>
          <a:stretch/>
        </p:blipFill>
        <p:spPr>
          <a:xfrm>
            <a:off x="3877726" y="2276872"/>
            <a:ext cx="4078650" cy="3146282"/>
          </a:xfrm>
        </p:spPr>
      </p:pic>
      <p:pic>
        <p:nvPicPr>
          <p:cNvPr id="1033" name="Picture 9" descr="http://gilbertcenter.net/wp-content/uploads/2012/06/Family-care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6994" y="3140968"/>
            <a:ext cx="2021230" cy="1397478"/>
          </a:xfrm>
          <a:prstGeom prst="round2DiagRect">
            <a:avLst>
              <a:gd name="adj1" fmla="val 46282"/>
              <a:gd name="adj2" fmla="val 26497"/>
            </a:avLst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13" descr="https://statesc.southcarolinablues.com/web/nonsecure/statesc/resources/da2e8667-c685-4674-a8ea-123e2c927b1b/DoctorMan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3074" name="AutoShape 2" descr="Képtalálat a következőre: „workers”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3076" name="AutoShape 4" descr="Képtalálat a következőre: „workers”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232356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ekerekített téglalap 7"/>
          <p:cNvSpPr/>
          <p:nvPr/>
        </p:nvSpPr>
        <p:spPr>
          <a:xfrm>
            <a:off x="899592" y="2204864"/>
            <a:ext cx="6912768" cy="4248472"/>
          </a:xfrm>
          <a:prstGeom prst="roundRect">
            <a:avLst>
              <a:gd name="adj" fmla="val 10409"/>
            </a:avLst>
          </a:prstGeom>
          <a:noFill/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Lekerekített téglalap 6"/>
          <p:cNvSpPr/>
          <p:nvPr/>
        </p:nvSpPr>
        <p:spPr>
          <a:xfrm>
            <a:off x="1187624" y="1628800"/>
            <a:ext cx="3096344" cy="2376264"/>
          </a:xfrm>
          <a:prstGeom prst="roundRect">
            <a:avLst>
              <a:gd name="adj" fmla="val 15772"/>
            </a:avLst>
          </a:prstGeom>
          <a:solidFill>
            <a:srgbClr val="FFFEC6"/>
          </a:solidFill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1</a:t>
            </a:r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idx="1"/>
          </p:nvPr>
        </p:nvSpPr>
        <p:spPr>
          <a:xfrm>
            <a:off x="1420738" y="1772816"/>
            <a:ext cx="5527526" cy="4608512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hu-HU" sz="2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Zarándokturizmus</a:t>
            </a:r>
            <a:endParaRPr lang="hu-HU" sz="2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hu-HU" sz="2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Fertő-Hanság NP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hu-HU" sz="2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TDM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hu-HU" sz="21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hu-HU" sz="21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hu-HU" sz="21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hu-HU" sz="2100" b="1" dirty="0">
              <a:solidFill>
                <a:schemeClr val="tx1"/>
              </a:solidFill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269480" cy="975008"/>
          </a:xfrm>
        </p:spPr>
        <p:txBody>
          <a:bodyPr>
            <a:normAutofit/>
          </a:bodyPr>
          <a:lstStyle/>
          <a:p>
            <a:r>
              <a:rPr lang="hu-HU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2.4) Turisztikai helyzetelemzés</a:t>
            </a:r>
            <a:endParaRPr lang="hu-HU" sz="3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340" name="Picture 4" descr="http://www.szanyivendeghaz.hu/images/content/14/kep38_vmm2.jpg"/>
          <p:cNvPicPr>
            <a:picLocks noChangeAspect="1" noChangeArrowheads="1"/>
          </p:cNvPicPr>
          <p:nvPr/>
        </p:nvPicPr>
        <p:blipFill>
          <a:blip r:embed="rId2" cstate="print"/>
          <a:srcRect t="7697" r="15169"/>
          <a:stretch>
            <a:fillRect/>
          </a:stretch>
        </p:blipFill>
        <p:spPr bwMode="auto">
          <a:xfrm>
            <a:off x="2213967" y="4221088"/>
            <a:ext cx="2502049" cy="1800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Tartalom hely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888" t="2443" r="9229" b="10480"/>
          <a:stretch>
            <a:fillRect/>
          </a:stretch>
        </p:blipFill>
        <p:spPr>
          <a:xfrm>
            <a:off x="4990956" y="2708920"/>
            <a:ext cx="2245340" cy="3528392"/>
          </a:xfrm>
          <a:prstGeom prst="roundRect">
            <a:avLst>
              <a:gd name="adj" fmla="val 1753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393496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Lekerekített téglalap 30"/>
          <p:cNvSpPr/>
          <p:nvPr/>
        </p:nvSpPr>
        <p:spPr>
          <a:xfrm>
            <a:off x="1259632" y="3140968"/>
            <a:ext cx="6408712" cy="1944216"/>
          </a:xfrm>
          <a:prstGeom prst="roundRect">
            <a:avLst>
              <a:gd name="adj" fmla="val 12658"/>
            </a:avLst>
          </a:prstGeom>
          <a:noFill/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7" name="Lekerekített téglalap 26"/>
          <p:cNvSpPr/>
          <p:nvPr/>
        </p:nvSpPr>
        <p:spPr>
          <a:xfrm>
            <a:off x="4499992" y="4581128"/>
            <a:ext cx="3600072" cy="1656000"/>
          </a:xfrm>
          <a:prstGeom prst="roundRect">
            <a:avLst>
              <a:gd name="adj" fmla="val 12658"/>
            </a:avLst>
          </a:prstGeom>
          <a:solidFill>
            <a:srgbClr val="FFFEC6"/>
          </a:solidFill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1" name="Lekerekített téglalap 20"/>
          <p:cNvSpPr/>
          <p:nvPr/>
        </p:nvSpPr>
        <p:spPr>
          <a:xfrm>
            <a:off x="4500392" y="1988840"/>
            <a:ext cx="3600000" cy="1656184"/>
          </a:xfrm>
          <a:prstGeom prst="roundRect">
            <a:avLst>
              <a:gd name="adj" fmla="val 12658"/>
            </a:avLst>
          </a:prstGeom>
          <a:solidFill>
            <a:srgbClr val="FFFEC6"/>
          </a:solidFill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0" name="Lekerekített téglalap 19"/>
          <p:cNvSpPr/>
          <p:nvPr/>
        </p:nvSpPr>
        <p:spPr>
          <a:xfrm>
            <a:off x="683568" y="4566912"/>
            <a:ext cx="3600000" cy="1670400"/>
          </a:xfrm>
          <a:prstGeom prst="roundRect">
            <a:avLst>
              <a:gd name="adj" fmla="val 12658"/>
            </a:avLst>
          </a:prstGeom>
          <a:solidFill>
            <a:srgbClr val="FFFEC6"/>
          </a:solidFill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9" name="Lekerekített téglalap 18"/>
          <p:cNvSpPr/>
          <p:nvPr/>
        </p:nvSpPr>
        <p:spPr>
          <a:xfrm>
            <a:off x="683568" y="1988840"/>
            <a:ext cx="3600000" cy="1656000"/>
          </a:xfrm>
          <a:prstGeom prst="roundRect">
            <a:avLst>
              <a:gd name="adj" fmla="val 12658"/>
            </a:avLst>
          </a:prstGeom>
          <a:solidFill>
            <a:srgbClr val="FFFEC6"/>
          </a:solidFill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532316" cy="975008"/>
          </a:xfrm>
        </p:spPr>
        <p:txBody>
          <a:bodyPr>
            <a:normAutofit/>
          </a:bodyPr>
          <a:lstStyle/>
          <a:p>
            <a:r>
              <a:rPr lang="hu-HU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2.I.) SWOT - analízis</a:t>
            </a:r>
            <a:endParaRPr lang="hu-HU" sz="3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06" name="AutoShape 2" descr="https://cdn4.iconfinder.com/data/icons/dot/128/man_person_mens_room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21510" name="AutoShape 6" descr="https://cdn2.iconfinder.com/data/icons/business-management-4/256/Business_Meeting-51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3347864" y="3861048"/>
            <a:ext cx="2044461" cy="576064"/>
          </a:xfrm>
          <a:prstGeom prst="rect">
            <a:avLst/>
          </a:prstGeom>
        </p:spPr>
      </p:pic>
      <p:sp>
        <p:nvSpPr>
          <p:cNvPr id="22" name="Téglalap 21"/>
          <p:cNvSpPr/>
          <p:nvPr/>
        </p:nvSpPr>
        <p:spPr>
          <a:xfrm>
            <a:off x="3785240" y="1857018"/>
            <a:ext cx="42672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000" dirty="0" smtClean="0">
                <a:ln w="19050" cmpd="sng">
                  <a:solidFill>
                    <a:schemeClr val="tx1"/>
                  </a:solidFill>
                  <a:prstDash val="solid"/>
                  <a:miter lim="800000"/>
                </a:ln>
              </a:rPr>
              <a:t>S</a:t>
            </a:r>
            <a:endParaRPr lang="hu-HU" sz="4000" dirty="0">
              <a:ln w="19050" cmpd="sng">
                <a:solidFill>
                  <a:schemeClr val="tx1"/>
                </a:solidFill>
                <a:prstDash val="solid"/>
                <a:miter lim="800000"/>
              </a:ln>
            </a:endParaRPr>
          </a:p>
        </p:txBody>
      </p:sp>
      <p:sp>
        <p:nvSpPr>
          <p:cNvPr id="23" name="Téglalap 22"/>
          <p:cNvSpPr/>
          <p:nvPr/>
        </p:nvSpPr>
        <p:spPr>
          <a:xfrm>
            <a:off x="7378847" y="1857018"/>
            <a:ext cx="64953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000" dirty="0" smtClean="0">
                <a:ln w="19050" cmpd="sng">
                  <a:solidFill>
                    <a:schemeClr val="tx1"/>
                  </a:solidFill>
                  <a:prstDash val="solid"/>
                  <a:miter lim="800000"/>
                </a:ln>
              </a:rPr>
              <a:t>W</a:t>
            </a:r>
            <a:endParaRPr lang="hu-HU" sz="4000" dirty="0">
              <a:ln w="19050" cmpd="sng">
                <a:solidFill>
                  <a:schemeClr val="tx1"/>
                </a:solidFill>
                <a:prstDash val="solid"/>
                <a:miter lim="800000"/>
              </a:ln>
            </a:endParaRPr>
          </a:p>
        </p:txBody>
      </p:sp>
      <p:sp>
        <p:nvSpPr>
          <p:cNvPr id="24" name="Téglalap 23"/>
          <p:cNvSpPr/>
          <p:nvPr/>
        </p:nvSpPr>
        <p:spPr>
          <a:xfrm>
            <a:off x="3681044" y="4449306"/>
            <a:ext cx="53091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000" dirty="0" smtClean="0">
                <a:ln w="19050" cmpd="sng">
                  <a:solidFill>
                    <a:schemeClr val="tx1"/>
                  </a:solidFill>
                  <a:prstDash val="solid"/>
                  <a:miter lim="800000"/>
                </a:ln>
              </a:rPr>
              <a:t>O</a:t>
            </a:r>
            <a:endParaRPr lang="hu-HU" sz="4000" dirty="0">
              <a:ln w="19050" cmpd="sng">
                <a:solidFill>
                  <a:schemeClr val="tx1"/>
                </a:solidFill>
                <a:prstDash val="solid"/>
                <a:miter lim="800000"/>
              </a:ln>
            </a:endParaRPr>
          </a:p>
        </p:txBody>
      </p:sp>
      <p:sp>
        <p:nvSpPr>
          <p:cNvPr id="25" name="Téglalap 24"/>
          <p:cNvSpPr/>
          <p:nvPr/>
        </p:nvSpPr>
        <p:spPr>
          <a:xfrm>
            <a:off x="7524328" y="4449306"/>
            <a:ext cx="43473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000" dirty="0" smtClean="0">
                <a:ln w="19050" cmpd="sng">
                  <a:solidFill>
                    <a:schemeClr val="tx1"/>
                  </a:solidFill>
                  <a:prstDash val="solid"/>
                  <a:miter lim="800000"/>
                </a:ln>
              </a:rPr>
              <a:t>T</a:t>
            </a:r>
            <a:endParaRPr lang="hu-HU" sz="4000" dirty="0">
              <a:ln w="19050" cmpd="sng">
                <a:solidFill>
                  <a:schemeClr val="tx1"/>
                </a:solidFill>
                <a:prstDash val="solid"/>
                <a:miter lim="800000"/>
              </a:ln>
            </a:endParaRPr>
          </a:p>
        </p:txBody>
      </p:sp>
      <p:sp>
        <p:nvSpPr>
          <p:cNvPr id="26" name="Szövegdoboz 25"/>
          <p:cNvSpPr txBox="1"/>
          <p:nvPr/>
        </p:nvSpPr>
        <p:spPr>
          <a:xfrm>
            <a:off x="755576" y="1901731"/>
            <a:ext cx="28083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hu-HU" sz="1750" dirty="0" smtClean="0">
                <a:latin typeface="Arial" pitchFamily="34" charset="0"/>
                <a:cs typeface="Arial" pitchFamily="34" charset="0"/>
              </a:rPr>
              <a:t>Állami tűzoltóság</a:t>
            </a:r>
          </a:p>
          <a:p>
            <a:pPr>
              <a:lnSpc>
                <a:spcPct val="150000"/>
              </a:lnSpc>
            </a:pPr>
            <a:r>
              <a:rPr lang="hu-HU" sz="1750" dirty="0" smtClean="0">
                <a:latin typeface="Arial" pitchFamily="34" charset="0"/>
                <a:cs typeface="Arial" pitchFamily="34" charset="0"/>
              </a:rPr>
              <a:t>Felújított óvoda, iskola</a:t>
            </a:r>
          </a:p>
          <a:p>
            <a:pPr>
              <a:lnSpc>
                <a:spcPct val="150000"/>
              </a:lnSpc>
            </a:pPr>
            <a:r>
              <a:rPr lang="hu-HU" sz="1750" dirty="0" smtClean="0">
                <a:latin typeface="Arial" pitchFamily="34" charset="0"/>
                <a:cs typeface="Arial" pitchFamily="34" charset="0"/>
              </a:rPr>
              <a:t>Épülő mentőállomás</a:t>
            </a:r>
          </a:p>
          <a:p>
            <a:pPr>
              <a:lnSpc>
                <a:spcPct val="150000"/>
              </a:lnSpc>
            </a:pPr>
            <a:r>
              <a:rPr lang="hu-HU" sz="1750" dirty="0" smtClean="0">
                <a:latin typeface="Arial" pitchFamily="34" charset="0"/>
                <a:cs typeface="Arial" pitchFamily="34" charset="0"/>
              </a:rPr>
              <a:t>Jól tájékoztatott lakosság</a:t>
            </a:r>
          </a:p>
          <a:p>
            <a:endParaRPr lang="hu-HU" sz="175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Szövegdoboz 27"/>
          <p:cNvSpPr txBox="1"/>
          <p:nvPr/>
        </p:nvSpPr>
        <p:spPr>
          <a:xfrm>
            <a:off x="4572400" y="1916832"/>
            <a:ext cx="3600000" cy="1977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hu-HU" sz="1750" dirty="0" smtClean="0">
                <a:latin typeface="Arial" pitchFamily="34" charset="0"/>
                <a:cs typeface="Arial" pitchFamily="34" charset="0"/>
              </a:rPr>
              <a:t>Bölcsőde hiánya</a:t>
            </a:r>
          </a:p>
          <a:p>
            <a:pPr>
              <a:lnSpc>
                <a:spcPct val="150000"/>
              </a:lnSpc>
            </a:pPr>
            <a:r>
              <a:rPr lang="hu-HU" sz="1750" dirty="0" smtClean="0">
                <a:latin typeface="Arial" pitchFamily="34" charset="0"/>
                <a:cs typeface="Arial" pitchFamily="34" charset="0"/>
              </a:rPr>
              <a:t>Közutak gyenge minősége</a:t>
            </a:r>
          </a:p>
          <a:p>
            <a:pPr>
              <a:lnSpc>
                <a:spcPct val="150000"/>
              </a:lnSpc>
            </a:pPr>
            <a:r>
              <a:rPr lang="hu-HU" sz="1750" dirty="0" smtClean="0">
                <a:latin typeface="Arial" pitchFamily="34" charset="0"/>
                <a:cs typeface="Arial" pitchFamily="34" charset="0"/>
              </a:rPr>
              <a:t>Kevés önkormányzati telek</a:t>
            </a:r>
          </a:p>
          <a:p>
            <a:pPr>
              <a:lnSpc>
                <a:spcPct val="150000"/>
              </a:lnSpc>
            </a:pPr>
            <a:r>
              <a:rPr lang="hu-HU" sz="1750" dirty="0" smtClean="0">
                <a:latin typeface="Arial" pitchFamily="34" charset="0"/>
                <a:cs typeface="Arial" pitchFamily="34" charset="0"/>
              </a:rPr>
              <a:t>Kihasználatlan erőforrások</a:t>
            </a:r>
          </a:p>
          <a:p>
            <a:endParaRPr lang="hu-HU" sz="175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Szövegdoboz 28"/>
          <p:cNvSpPr txBox="1"/>
          <p:nvPr/>
        </p:nvSpPr>
        <p:spPr>
          <a:xfrm>
            <a:off x="755576" y="4509120"/>
            <a:ext cx="2664296" cy="198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hu-HU" sz="1750" dirty="0" smtClean="0">
                <a:latin typeface="Arial" pitchFamily="34" charset="0"/>
                <a:cs typeface="Arial" pitchFamily="34" charset="0"/>
              </a:rPr>
              <a:t>EuroVelo6 közel</a:t>
            </a:r>
          </a:p>
          <a:p>
            <a:pPr>
              <a:lnSpc>
                <a:spcPct val="150000"/>
              </a:lnSpc>
            </a:pPr>
            <a:r>
              <a:rPr lang="hu-HU" sz="1750" dirty="0" smtClean="0">
                <a:latin typeface="Arial" pitchFamily="34" charset="0"/>
                <a:cs typeface="Arial" pitchFamily="34" charset="0"/>
              </a:rPr>
              <a:t>Fertő-Hanság NP</a:t>
            </a:r>
          </a:p>
          <a:p>
            <a:pPr>
              <a:lnSpc>
                <a:spcPct val="150000"/>
              </a:lnSpc>
            </a:pPr>
            <a:r>
              <a:rPr lang="hu-HU" sz="1750" dirty="0" smtClean="0">
                <a:latin typeface="Arial" pitchFamily="34" charset="0"/>
                <a:cs typeface="Arial" pitchFamily="34" charset="0"/>
              </a:rPr>
              <a:t>Hármas határ közel</a:t>
            </a:r>
          </a:p>
          <a:p>
            <a:pPr>
              <a:lnSpc>
                <a:spcPct val="150000"/>
              </a:lnSpc>
            </a:pPr>
            <a:r>
              <a:rPr lang="hu-HU" sz="1750" dirty="0" smtClean="0">
                <a:latin typeface="Arial" pitchFamily="34" charset="0"/>
                <a:cs typeface="Arial" pitchFamily="34" charset="0"/>
              </a:rPr>
              <a:t>Lébényi Ipari Park – M1</a:t>
            </a:r>
          </a:p>
          <a:p>
            <a:endParaRPr lang="hu-HU" sz="175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Szövegdoboz 29"/>
          <p:cNvSpPr txBox="1"/>
          <p:nvPr/>
        </p:nvSpPr>
        <p:spPr>
          <a:xfrm>
            <a:off x="4572000" y="4509120"/>
            <a:ext cx="3816424" cy="1658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hu-HU" sz="1750" dirty="0" smtClean="0">
                <a:latin typeface="Arial" pitchFamily="34" charset="0"/>
                <a:cs typeface="Arial" pitchFamily="34" charset="0"/>
              </a:rPr>
              <a:t>Templom behatárol</a:t>
            </a:r>
          </a:p>
          <a:p>
            <a:pPr>
              <a:lnSpc>
                <a:spcPct val="150000"/>
              </a:lnSpc>
            </a:pPr>
            <a:r>
              <a:rPr lang="hu-HU" sz="1750" dirty="0" smtClean="0">
                <a:latin typeface="Arial" pitchFamily="34" charset="0"/>
                <a:cs typeface="Arial" pitchFamily="34" charset="0"/>
              </a:rPr>
              <a:t>Kamionok közeli elhaladása</a:t>
            </a:r>
          </a:p>
          <a:p>
            <a:pPr>
              <a:lnSpc>
                <a:spcPct val="150000"/>
              </a:lnSpc>
            </a:pPr>
            <a:r>
              <a:rPr lang="hu-HU" sz="1750" dirty="0" smtClean="0">
                <a:latin typeface="Arial" pitchFamily="34" charset="0"/>
                <a:cs typeface="Arial" pitchFamily="34" charset="0"/>
              </a:rPr>
              <a:t>Közeli nagyvárosok elszívó ereje</a:t>
            </a:r>
          </a:p>
          <a:p>
            <a:pPr>
              <a:lnSpc>
                <a:spcPct val="150000"/>
              </a:lnSpc>
            </a:pPr>
            <a:r>
              <a:rPr lang="hu-HU" sz="1750" dirty="0" smtClean="0">
                <a:latin typeface="Arial" pitchFamily="34" charset="0"/>
                <a:cs typeface="Arial" pitchFamily="34" charset="0"/>
              </a:rPr>
              <a:t>Kistérség –NP:  kevés kooperáció</a:t>
            </a:r>
            <a:endParaRPr lang="hu-HU" sz="175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24112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Lekerekített téglalap 7"/>
          <p:cNvSpPr/>
          <p:nvPr/>
        </p:nvSpPr>
        <p:spPr>
          <a:xfrm>
            <a:off x="1259632" y="2168860"/>
            <a:ext cx="6336704" cy="4356484"/>
          </a:xfrm>
          <a:prstGeom prst="roundRect">
            <a:avLst>
              <a:gd name="adj" fmla="val 10152"/>
            </a:avLst>
          </a:prstGeom>
          <a:noFill/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5" name="Lekerekített téglalap 6"/>
          <p:cNvSpPr/>
          <p:nvPr/>
        </p:nvSpPr>
        <p:spPr>
          <a:xfrm>
            <a:off x="962956" y="1844824"/>
            <a:ext cx="4833180" cy="648072"/>
          </a:xfrm>
          <a:prstGeom prst="roundRect">
            <a:avLst>
              <a:gd name="adj" fmla="val 15772"/>
            </a:avLst>
          </a:prstGeom>
          <a:solidFill>
            <a:srgbClr val="FFFEC6"/>
          </a:solidFill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1</a:t>
            </a:r>
            <a:endParaRPr lang="hu-HU" dirty="0"/>
          </a:p>
        </p:txBody>
      </p:sp>
      <p:sp>
        <p:nvSpPr>
          <p:cNvPr id="16" name="Cím 1"/>
          <p:cNvSpPr>
            <a:spLocks noGrp="1"/>
          </p:cNvSpPr>
          <p:nvPr>
            <p:ph type="title"/>
          </p:nvPr>
        </p:nvSpPr>
        <p:spPr>
          <a:xfrm>
            <a:off x="645740" y="404664"/>
            <a:ext cx="7886700" cy="893515"/>
          </a:xfrm>
        </p:spPr>
        <p:txBody>
          <a:bodyPr>
            <a:normAutofit/>
          </a:bodyPr>
          <a:lstStyle/>
          <a:p>
            <a:r>
              <a:rPr lang="hu-HU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2.II.) Benchmark elemzés</a:t>
            </a:r>
            <a:endParaRPr lang="hu-HU" sz="3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Táblázat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96239073"/>
              </p:ext>
            </p:extLst>
          </p:nvPr>
        </p:nvGraphicFramePr>
        <p:xfrm>
          <a:off x="1704741" y="2060848"/>
          <a:ext cx="5531555" cy="4248473"/>
        </p:xfrm>
        <a:graphic>
          <a:graphicData uri="http://schemas.openxmlformats.org/drawingml/2006/table">
            <a:tbl>
              <a:tblPr firstRow="1">
                <a:effectLst/>
                <a:tableStyleId>{5C22544A-7EE6-4342-B048-85BDC9FD1C3A}</a:tableStyleId>
              </a:tblPr>
              <a:tblGrid>
                <a:gridCol w="110631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0631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0631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0631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0631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996517">
                <a:tc>
                  <a:txBody>
                    <a:bodyPr/>
                    <a:lstStyle/>
                    <a:p>
                      <a:pPr algn="ctr"/>
                      <a:r>
                        <a:rPr lang="hu-HU" sz="20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Lébény</a:t>
                      </a:r>
                      <a:endParaRPr lang="hu-HU" sz="20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Adony</a:t>
                      </a:r>
                      <a:endParaRPr lang="hu-HU" sz="20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Beled</a:t>
                      </a:r>
                      <a:endParaRPr lang="hu-HU" sz="20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Cigánd</a:t>
                      </a:r>
                      <a:endParaRPr lang="hu-HU" sz="20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Hajós</a:t>
                      </a:r>
                      <a:endParaRPr lang="hu-HU" sz="20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12989">
                <a:tc>
                  <a:txBody>
                    <a:bodyPr/>
                    <a:lstStyle/>
                    <a:p>
                      <a:pPr algn="ctr"/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12989">
                <a:tc>
                  <a:txBody>
                    <a:bodyPr/>
                    <a:lstStyle/>
                    <a:p>
                      <a:pPr algn="ctr"/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12989">
                <a:tc>
                  <a:txBody>
                    <a:bodyPr/>
                    <a:lstStyle/>
                    <a:p>
                      <a:pPr algn="ctr"/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12989">
                <a:tc>
                  <a:txBody>
                    <a:bodyPr/>
                    <a:lstStyle/>
                    <a:p>
                      <a:pPr algn="ctr"/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18" name="Kép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44381" y="3177646"/>
            <a:ext cx="683403" cy="683403"/>
          </a:xfrm>
          <a:prstGeom prst="rect">
            <a:avLst/>
          </a:prstGeom>
        </p:spPr>
      </p:pic>
      <p:pic>
        <p:nvPicPr>
          <p:cNvPr id="29" name="Kép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7944" y="3140969"/>
            <a:ext cx="720080" cy="720080"/>
          </a:xfrm>
          <a:prstGeom prst="rect">
            <a:avLst/>
          </a:prstGeom>
        </p:spPr>
      </p:pic>
      <p:pic>
        <p:nvPicPr>
          <p:cNvPr id="19" name="Kép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9832" y="3203916"/>
            <a:ext cx="504056" cy="585125"/>
          </a:xfrm>
          <a:prstGeom prst="rect">
            <a:avLst/>
          </a:prstGeom>
        </p:spPr>
      </p:pic>
      <p:pic>
        <p:nvPicPr>
          <p:cNvPr id="20" name="Kép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26798" y="4572231"/>
            <a:ext cx="1017010" cy="1017010"/>
          </a:xfrm>
          <a:prstGeom prst="rect">
            <a:avLst/>
          </a:prstGeom>
        </p:spPr>
      </p:pic>
      <p:pic>
        <p:nvPicPr>
          <p:cNvPr id="21" name="Kép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3215" y="5582744"/>
            <a:ext cx="654569" cy="654569"/>
          </a:xfrm>
          <a:prstGeom prst="rect">
            <a:avLst/>
          </a:prstGeom>
        </p:spPr>
      </p:pic>
      <p:pic>
        <p:nvPicPr>
          <p:cNvPr id="22" name="Kép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21527" y="3874872"/>
            <a:ext cx="706257" cy="706257"/>
          </a:xfrm>
          <a:prstGeom prst="rect">
            <a:avLst/>
          </a:prstGeom>
        </p:spPr>
      </p:pic>
      <p:pic>
        <p:nvPicPr>
          <p:cNvPr id="36" name="Kép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45564" y="3958549"/>
            <a:ext cx="622580" cy="622580"/>
          </a:xfrm>
          <a:prstGeom prst="rect">
            <a:avLst/>
          </a:prstGeom>
        </p:spPr>
      </p:pic>
      <p:pic>
        <p:nvPicPr>
          <p:cNvPr id="17" name="Kép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1274" y="3974139"/>
            <a:ext cx="606990" cy="606990"/>
          </a:xfrm>
          <a:prstGeom prst="rect">
            <a:avLst/>
          </a:prstGeom>
        </p:spPr>
      </p:pic>
      <p:pic>
        <p:nvPicPr>
          <p:cNvPr id="24" name="Kép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9952" y="4005065"/>
            <a:ext cx="576064" cy="576064"/>
          </a:xfrm>
          <a:prstGeom prst="rect">
            <a:avLst/>
          </a:prstGeom>
        </p:spPr>
      </p:pic>
      <p:pic>
        <p:nvPicPr>
          <p:cNvPr id="25" name="Kép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28906" y="3974139"/>
            <a:ext cx="606990" cy="606990"/>
          </a:xfrm>
          <a:prstGeom prst="rect">
            <a:avLst/>
          </a:prstGeom>
        </p:spPr>
      </p:pic>
      <p:sp>
        <p:nvSpPr>
          <p:cNvPr id="2" name="Lekerekített téglalap 1"/>
          <p:cNvSpPr/>
          <p:nvPr/>
        </p:nvSpPr>
        <p:spPr>
          <a:xfrm>
            <a:off x="936136" y="1772904"/>
            <a:ext cx="4860000" cy="792000"/>
          </a:xfrm>
          <a:prstGeom prst="roundRect">
            <a:avLst/>
          </a:prstGeom>
          <a:noFill/>
          <a:ln>
            <a:noFill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n w="0"/>
                <a:solidFill>
                  <a:schemeClr val="tx1"/>
                </a:solidFill>
                <a:latin typeface="+mj-lt"/>
              </a:rPr>
              <a:t>Mercer </a:t>
            </a:r>
            <a:r>
              <a:rPr lang="en-US" sz="2400" dirty="0" smtClean="0">
                <a:ln w="0"/>
                <a:solidFill>
                  <a:schemeClr val="tx1"/>
                </a:solidFill>
                <a:latin typeface="+mj-lt"/>
              </a:rPr>
              <a:t>– Quality</a:t>
            </a:r>
            <a:r>
              <a:rPr lang="hu-HU" sz="2400" dirty="0" smtClean="0">
                <a:ln w="0"/>
                <a:solidFill>
                  <a:schemeClr val="tx1"/>
                </a:solidFill>
                <a:latin typeface="+mj-lt"/>
              </a:rPr>
              <a:t> </a:t>
            </a:r>
            <a:r>
              <a:rPr lang="en-US" sz="2400" dirty="0" smtClean="0">
                <a:ln w="0"/>
                <a:solidFill>
                  <a:schemeClr val="tx1"/>
                </a:solidFill>
                <a:latin typeface="+mj-lt"/>
              </a:rPr>
              <a:t>of </a:t>
            </a:r>
            <a:r>
              <a:rPr lang="en-US" sz="2400" dirty="0">
                <a:ln w="0"/>
                <a:solidFill>
                  <a:schemeClr val="tx1"/>
                </a:solidFill>
                <a:latin typeface="+mj-lt"/>
              </a:rPr>
              <a:t>Living </a:t>
            </a:r>
            <a:r>
              <a:rPr lang="en-US" sz="2400" dirty="0" err="1">
                <a:ln w="0"/>
                <a:solidFill>
                  <a:schemeClr val="tx1"/>
                </a:solidFill>
                <a:latin typeface="+mj-lt"/>
              </a:rPr>
              <a:t>rangsor</a:t>
            </a:r>
            <a:endParaRPr lang="en-US" sz="2400" dirty="0">
              <a:ln w="0"/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6621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ekerekített téglalap 7"/>
          <p:cNvSpPr/>
          <p:nvPr/>
        </p:nvSpPr>
        <p:spPr>
          <a:xfrm>
            <a:off x="611560" y="1916832"/>
            <a:ext cx="7560840" cy="3384376"/>
          </a:xfrm>
          <a:prstGeom prst="roundRect">
            <a:avLst>
              <a:gd name="adj" fmla="val 9075"/>
            </a:avLst>
          </a:prstGeom>
          <a:noFill/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Lekerekített téglalap 6"/>
          <p:cNvSpPr/>
          <p:nvPr/>
        </p:nvSpPr>
        <p:spPr>
          <a:xfrm>
            <a:off x="827584" y="1700808"/>
            <a:ext cx="684000" cy="4320480"/>
          </a:xfrm>
          <a:prstGeom prst="roundRect">
            <a:avLst>
              <a:gd name="adj" fmla="val 27254"/>
            </a:avLst>
          </a:prstGeom>
          <a:solidFill>
            <a:srgbClr val="FFFEC6"/>
          </a:solidFill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hu-HU" dirty="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8229600" cy="922114"/>
          </a:xfrm>
        </p:spPr>
        <p:txBody>
          <a:bodyPr>
            <a:normAutofit/>
          </a:bodyPr>
          <a:lstStyle/>
          <a:p>
            <a:r>
              <a:rPr lang="hu-HU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3.) A fejlesztési terv fókuszpontjai</a:t>
            </a:r>
            <a:endParaRPr lang="hu-HU" sz="3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916832"/>
            <a:ext cx="7931224" cy="3672408"/>
          </a:xfrm>
        </p:spPr>
        <p:txBody>
          <a:bodyPr>
            <a:normAutofit/>
          </a:bodyPr>
          <a:lstStyle/>
          <a:p>
            <a:pPr marL="1028700" lvl="1" indent="-571500" algn="just">
              <a:lnSpc>
                <a:spcPct val="150000"/>
              </a:lnSpc>
              <a:buFont typeface="+mj-lt"/>
              <a:buAutoNum type="romanUcPeriod"/>
            </a:pPr>
            <a:r>
              <a:rPr lang="hu-HU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pont</a:t>
            </a:r>
            <a:r>
              <a:rPr lang="hu-H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A közúthálózat fejlesztése</a:t>
            </a:r>
          </a:p>
          <a:p>
            <a:pPr marL="1028700" lvl="1" indent="-571500" algn="just">
              <a:lnSpc>
                <a:spcPct val="150000"/>
              </a:lnSpc>
              <a:buFont typeface="+mj-lt"/>
              <a:buAutoNum type="romanUcPeriod"/>
            </a:pPr>
            <a:r>
              <a:rPr lang="hu-HU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pont</a:t>
            </a:r>
            <a:r>
              <a:rPr lang="hu-H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A Lébényi Ipari Park bővítése</a:t>
            </a:r>
          </a:p>
          <a:p>
            <a:pPr marL="1028700" lvl="1" indent="-571500" algn="just">
              <a:lnSpc>
                <a:spcPct val="150000"/>
              </a:lnSpc>
              <a:buFont typeface="+mj-lt"/>
              <a:buAutoNum type="romanUcPeriod"/>
            </a:pPr>
            <a:r>
              <a:rPr lang="hu-HU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pont</a:t>
            </a:r>
            <a:r>
              <a:rPr lang="hu-H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A lakosságmegtartás lehetséges stratégiái</a:t>
            </a:r>
          </a:p>
          <a:p>
            <a:pPr marL="1028700" lvl="1" indent="-571500" algn="just">
              <a:lnSpc>
                <a:spcPct val="150000"/>
              </a:lnSpc>
              <a:buFont typeface="+mj-lt"/>
              <a:buAutoNum type="romanUcPeriod"/>
            </a:pPr>
            <a:r>
              <a:rPr lang="hu-HU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pont</a:t>
            </a:r>
            <a:r>
              <a:rPr lang="hu-H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Idősotthon </a:t>
            </a:r>
            <a:r>
              <a:rPr lang="hu-HU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Lébényben - </a:t>
            </a:r>
            <a:r>
              <a:rPr lang="hu-H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Szent Jakab Otthon</a:t>
            </a:r>
          </a:p>
          <a:p>
            <a:pPr marL="1028700" lvl="1" indent="-571500" algn="just">
              <a:lnSpc>
                <a:spcPct val="150000"/>
              </a:lnSpc>
              <a:buFont typeface="+mj-lt"/>
              <a:buAutoNum type="romanUcPeriod"/>
            </a:pPr>
            <a:r>
              <a:rPr lang="hu-HU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pont</a:t>
            </a:r>
            <a:r>
              <a:rPr lang="hu-H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Egyéb fejlesztési javaslatok</a:t>
            </a:r>
          </a:p>
          <a:p>
            <a:pPr>
              <a:lnSpc>
                <a:spcPct val="150000"/>
              </a:lnSpc>
            </a:pPr>
            <a:endParaRPr lang="hu-HU" sz="2300" dirty="0">
              <a:solidFill>
                <a:schemeClr val="tx1"/>
              </a:solidFill>
            </a:endParaRPr>
          </a:p>
        </p:txBody>
      </p:sp>
      <p:sp>
        <p:nvSpPr>
          <p:cNvPr id="16386" name="AutoShape 2" descr="https://cdn4.iconfinder.com/data/icons/business-management-2/256/Solution-51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16388" name="AutoShape 4" descr="https://cdn4.iconfinder.com/data/icons/business-management-2/256/Brainstorming-51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16392" name="Picture 8" descr="http://themakermafia.com/img/idea/icon_idea-blac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5340424"/>
            <a:ext cx="680864" cy="6808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031758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Lekerekített téglalap 30"/>
          <p:cNvSpPr/>
          <p:nvPr/>
        </p:nvSpPr>
        <p:spPr>
          <a:xfrm>
            <a:off x="2843808" y="2132856"/>
            <a:ext cx="3024336" cy="720080"/>
          </a:xfrm>
          <a:prstGeom prst="roundRect">
            <a:avLst>
              <a:gd name="adj" fmla="val 20864"/>
            </a:avLst>
          </a:prstGeom>
          <a:noFill/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0" name="Lekerekített téglalap 19"/>
          <p:cNvSpPr/>
          <p:nvPr/>
        </p:nvSpPr>
        <p:spPr>
          <a:xfrm>
            <a:off x="3564192" y="3429000"/>
            <a:ext cx="2340000" cy="1008000"/>
          </a:xfrm>
          <a:prstGeom prst="roundRect">
            <a:avLst/>
          </a:prstGeom>
          <a:solidFill>
            <a:srgbClr val="FFFEC6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9" name="Lekerekített téglalap 18"/>
          <p:cNvSpPr/>
          <p:nvPr/>
        </p:nvSpPr>
        <p:spPr>
          <a:xfrm>
            <a:off x="827864" y="3429112"/>
            <a:ext cx="2340000" cy="1008000"/>
          </a:xfrm>
          <a:prstGeom prst="roundRect">
            <a:avLst/>
          </a:prstGeom>
          <a:solidFill>
            <a:srgbClr val="FFFEC6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8" name="Lekerekített téglalap 17"/>
          <p:cNvSpPr/>
          <p:nvPr/>
        </p:nvSpPr>
        <p:spPr>
          <a:xfrm>
            <a:off x="827864" y="1988840"/>
            <a:ext cx="2340000" cy="1008000"/>
          </a:xfrm>
          <a:prstGeom prst="roundRect">
            <a:avLst/>
          </a:prstGeom>
          <a:solidFill>
            <a:srgbClr val="FFFEC6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Cím 1"/>
          <p:cNvSpPr>
            <a:spLocks noGrp="1"/>
          </p:cNvSpPr>
          <p:nvPr>
            <p:ph type="title"/>
          </p:nvPr>
        </p:nvSpPr>
        <p:spPr>
          <a:xfrm>
            <a:off x="662880" y="332656"/>
            <a:ext cx="8229600" cy="994122"/>
          </a:xfrm>
        </p:spPr>
        <p:txBody>
          <a:bodyPr>
            <a:normAutofit/>
          </a:bodyPr>
          <a:lstStyle/>
          <a:p>
            <a:r>
              <a:rPr lang="hu-HU" sz="3100" spc="0" dirty="0" smtClean="0">
                <a:latin typeface="Arial" panose="020B0604020202020204" pitchFamily="34" charset="0"/>
                <a:cs typeface="Arial" panose="020B0604020202020204" pitchFamily="34" charset="0"/>
              </a:rPr>
              <a:t>3.I.) A közúthálózat fejlesztése</a:t>
            </a:r>
            <a:endParaRPr lang="hu-HU" sz="3100" spc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051720" y="2348880"/>
            <a:ext cx="6264696" cy="36004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hu-HU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50,4 km          </a:t>
            </a:r>
            <a:r>
              <a:rPr lang="hu-HU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burkolatlan: 10,5 km     </a:t>
            </a:r>
            <a:endParaRPr lang="hu-HU" sz="1800" dirty="0">
              <a:solidFill>
                <a:schemeClr val="tx1"/>
              </a:solidFill>
            </a:endParaRPr>
          </a:p>
        </p:txBody>
      </p:sp>
      <p:sp>
        <p:nvSpPr>
          <p:cNvPr id="15362" name="AutoShape 2" descr="http://www.iconarchive.com/download/i89049/icons8/ios7/Transport-Road-Worker.ic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15364" name="AutoShape 4" descr="http://www.iconarchive.com/download/i89049/icons8/ios7/Transport-Road-Worker.ic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15366" name="Picture 6" descr="http://openreferral.org/wp-content/uploads/2015/02/icon_4918.png"/>
          <p:cNvPicPr>
            <a:picLocks noChangeAspect="1" noChangeArrowheads="1"/>
          </p:cNvPicPr>
          <p:nvPr/>
        </p:nvPicPr>
        <p:blipFill>
          <a:blip r:embed="rId2" cstate="print"/>
          <a:srcRect t="9524"/>
          <a:stretch>
            <a:fillRect/>
          </a:stretch>
        </p:blipFill>
        <p:spPr bwMode="auto">
          <a:xfrm>
            <a:off x="1101214" y="2060848"/>
            <a:ext cx="806490" cy="792088"/>
          </a:xfrm>
          <a:prstGeom prst="rect">
            <a:avLst/>
          </a:prstGeom>
          <a:noFill/>
        </p:spPr>
      </p:pic>
      <p:sp>
        <p:nvSpPr>
          <p:cNvPr id="15368" name="AutoShape 8" descr="https://cdn0.iconfinder.com/data/icons/thin-travel-places/24/thin-0515_4x4_offroad_jeep_mountains_tour_safari-51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15370" name="AutoShape 10" descr="https://cdn0.iconfinder.com/data/icons/thin-travel-places/24/thin-0515_4x4_offroad_jeep_mountains_tour_safari-51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15372" name="AutoShape 12" descr="https://cdn0.iconfinder.com/data/icons/thin-travel-places/24/thin-0515_4x4_offroad_jeep_mountains_tour_safari-51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15374" name="AutoShape 14" descr="https://cdn3.iconfinder.com/data/icons/transportation-2/45/transportation_off_road_car_icon-51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15376" name="Picture 16" descr="https://d30y9cdsu7xlg0.cloudfront.net/png/40463-200.png"/>
          <p:cNvPicPr>
            <a:picLocks noChangeAspect="1" noChangeArrowheads="1"/>
          </p:cNvPicPr>
          <p:nvPr/>
        </p:nvPicPr>
        <p:blipFill>
          <a:blip r:embed="rId3" cstate="print"/>
          <a:srcRect l="-1418" r="709"/>
          <a:stretch>
            <a:fillRect/>
          </a:stretch>
        </p:blipFill>
        <p:spPr bwMode="auto">
          <a:xfrm flipH="1">
            <a:off x="4128519" y="3356992"/>
            <a:ext cx="1165776" cy="1177867"/>
          </a:xfrm>
          <a:prstGeom prst="rect">
            <a:avLst/>
          </a:prstGeom>
          <a:noFill/>
        </p:spPr>
      </p:pic>
      <p:pic>
        <p:nvPicPr>
          <p:cNvPr id="15378" name="Picture 18" descr="http://freeflaticons.net/wp-content/uploads/2014/09/bicycle-copy-1410789841gk84n.png"/>
          <p:cNvPicPr>
            <a:picLocks noChangeAspect="1" noChangeArrowheads="1"/>
          </p:cNvPicPr>
          <p:nvPr/>
        </p:nvPicPr>
        <p:blipFill>
          <a:blip r:embed="rId4" cstate="print"/>
          <a:srcRect r="554"/>
          <a:stretch>
            <a:fillRect/>
          </a:stretch>
        </p:blipFill>
        <p:spPr bwMode="auto">
          <a:xfrm flipH="1">
            <a:off x="978776" y="3356992"/>
            <a:ext cx="1076811" cy="1106523"/>
          </a:xfrm>
          <a:prstGeom prst="rect">
            <a:avLst/>
          </a:prstGeom>
          <a:noFill/>
        </p:spPr>
      </p:pic>
      <p:sp>
        <p:nvSpPr>
          <p:cNvPr id="17" name="Tartalom helye 2"/>
          <p:cNvSpPr txBox="1">
            <a:spLocks/>
          </p:cNvSpPr>
          <p:nvPr/>
        </p:nvSpPr>
        <p:spPr>
          <a:xfrm>
            <a:off x="2195736" y="3501008"/>
            <a:ext cx="1368152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hu-HU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1,2 km</a:t>
            </a:r>
            <a:r>
              <a:rPr kumimoji="0" lang="hu-HU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</a:t>
            </a:r>
            <a:r>
              <a:rPr kumimoji="0" lang="hu-H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+	</a:t>
            </a:r>
          </a:p>
          <a:p>
            <a:pPr marL="171450" marR="0" lvl="0" indent="-17145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hu-H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384" name="Picture 24" descr="https://encrypted-tbn0.gstatic.com/images?q=tbn:ANd9GcQcW2ysg_We3uORBicPB7i1eqVUxIKmwc39PLOeGEIloFrkZPa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1916832"/>
            <a:ext cx="1080120" cy="1080120"/>
          </a:xfrm>
          <a:prstGeom prst="rect">
            <a:avLst/>
          </a:prstGeom>
          <a:noFill/>
        </p:spPr>
      </p:pic>
      <p:pic>
        <p:nvPicPr>
          <p:cNvPr id="22" name="Picture 24" descr="https://encrypted-tbn0.gstatic.com/images?q=tbn:ANd9GcQcW2ysg_We3uORBicPB7i1eqVUxIKmwc39PLOeGEIloFrkZPa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3284984"/>
            <a:ext cx="1080120" cy="1080120"/>
          </a:xfrm>
          <a:prstGeom prst="rect">
            <a:avLst/>
          </a:prstGeom>
          <a:noFill/>
        </p:spPr>
      </p:pic>
      <p:pic>
        <p:nvPicPr>
          <p:cNvPr id="3076" name="Picture 4" descr="http://kep.index.hu/1/0/407/4079/40790/4079052_2147e6e8eb19d4cc406f3e70b06de1a5_wm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679623"/>
            <a:ext cx="8100000" cy="220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getaway.co.za/wp-content/uploads/2014/03/capetown-teagan-cunniffe-000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3672" y="4679623"/>
            <a:ext cx="8107200" cy="2205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Szövegdoboz 20"/>
          <p:cNvSpPr txBox="1"/>
          <p:nvPr/>
        </p:nvSpPr>
        <p:spPr>
          <a:xfrm>
            <a:off x="5940152" y="371703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</a:t>
            </a:r>
            <a:endParaRPr lang="hu-HU" dirty="0"/>
          </a:p>
        </p:txBody>
      </p:sp>
      <p:sp>
        <p:nvSpPr>
          <p:cNvPr id="12290" name="AutoShape 2" descr="https://cdn0.iconfinder.com/data/icons/construction-glyph-white-with-black-background/2048/398_-_Work_In_Progress_Sign_Boad-51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12292" name="AutoShape 4" descr="https://cdn0.iconfinder.com/data/icons/construction-glyph-white-with-black-background/2048/398_-_Work_In_Progress_Sign_Boad-51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12294" name="AutoShape 6" descr="http://www.iconarchive.com/download/i91865/icons8/windows-8/Transport-Under-Construction.ic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12296" name="AutoShape 8" descr="http://www.iconarchive.com/download/i91865/icons8/windows-8/Transport-Under-Construction.ic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12298" name="AutoShape 10" descr="http://www.iconarchive.com/download/i91865/icons8/windows-8/Transport-Under-Construction.ic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12300" name="AutoShape 12" descr="https://cdn0.iconfinder.com/data/icons/traffic-signs-line/2048/1696_-_Construction_sign-128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3637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lipszis 14"/>
          <p:cNvSpPr/>
          <p:nvPr/>
        </p:nvSpPr>
        <p:spPr>
          <a:xfrm>
            <a:off x="7020272" y="1772816"/>
            <a:ext cx="720080" cy="720080"/>
          </a:xfrm>
          <a:prstGeom prst="ellipse">
            <a:avLst/>
          </a:prstGeom>
          <a:solidFill>
            <a:srgbClr val="FFFEC6"/>
          </a:solidFill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" name="Ellipszis 16"/>
          <p:cNvSpPr/>
          <p:nvPr/>
        </p:nvSpPr>
        <p:spPr>
          <a:xfrm>
            <a:off x="6804248" y="5085184"/>
            <a:ext cx="1080120" cy="1080120"/>
          </a:xfrm>
          <a:prstGeom prst="ellipse">
            <a:avLst/>
          </a:prstGeom>
          <a:solidFill>
            <a:srgbClr val="FFFEC6"/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11560" y="519261"/>
            <a:ext cx="7886700" cy="821507"/>
          </a:xfrm>
        </p:spPr>
        <p:txBody>
          <a:bodyPr>
            <a:normAutofit/>
          </a:bodyPr>
          <a:lstStyle/>
          <a:p>
            <a:r>
              <a:rPr lang="hu-HU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3.II.) A </a:t>
            </a:r>
            <a:r>
              <a:rPr lang="hu-HU" sz="3100" dirty="0">
                <a:latin typeface="Arial" panose="020B0604020202020204" pitchFamily="34" charset="0"/>
                <a:cs typeface="Arial" panose="020B0604020202020204" pitchFamily="34" charset="0"/>
              </a:rPr>
              <a:t>Lébényi Ipari Park bővítése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827584" y="2204864"/>
            <a:ext cx="5718555" cy="34563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Kép 1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55776" y="2276872"/>
            <a:ext cx="576064" cy="463269"/>
          </a:xfrm>
          <a:prstGeom prst="rect">
            <a:avLst/>
          </a:prstGeom>
        </p:spPr>
      </p:pic>
      <p:pic>
        <p:nvPicPr>
          <p:cNvPr id="14" name="Kép 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3501008"/>
            <a:ext cx="576064" cy="463268"/>
          </a:xfrm>
          <a:prstGeom prst="rect">
            <a:avLst/>
          </a:prstGeom>
        </p:spPr>
      </p:pic>
      <p:pic>
        <p:nvPicPr>
          <p:cNvPr id="40962" name="Picture 2" descr="http://icons.iconarchive.com/icons/icons8/ios7/512/Industry-Factory-ic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1916832"/>
            <a:ext cx="432048" cy="432048"/>
          </a:xfrm>
          <a:prstGeom prst="rect">
            <a:avLst/>
          </a:prstGeom>
          <a:noFill/>
        </p:spPr>
      </p:pic>
      <p:pic>
        <p:nvPicPr>
          <p:cNvPr id="16" name="Picture 2" descr="http://icons.iconarchive.com/icons/icons8/ios7/512/Industry-Factory-icon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5301208"/>
            <a:ext cx="648072" cy="648072"/>
          </a:xfrm>
          <a:prstGeom prst="rect">
            <a:avLst/>
          </a:prstGeom>
          <a:noFill/>
        </p:spPr>
      </p:pic>
      <p:sp>
        <p:nvSpPr>
          <p:cNvPr id="18" name="Szövegdoboz 17"/>
          <p:cNvSpPr txBox="1"/>
          <p:nvPr/>
        </p:nvSpPr>
        <p:spPr>
          <a:xfrm>
            <a:off x="7020272" y="141277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36 ha</a:t>
            </a:r>
            <a:endParaRPr lang="hu-HU" dirty="0"/>
          </a:p>
        </p:txBody>
      </p:sp>
      <p:sp>
        <p:nvSpPr>
          <p:cNvPr id="19" name="Szövegdoboz 18"/>
          <p:cNvSpPr txBox="1"/>
          <p:nvPr/>
        </p:nvSpPr>
        <p:spPr>
          <a:xfrm>
            <a:off x="7029873" y="2636912"/>
            <a:ext cx="350439" cy="2246769"/>
          </a:xfrm>
          <a:prstGeom prst="rect">
            <a:avLst/>
          </a:prstGeom>
          <a:noFill/>
        </p:spPr>
        <p:txBody>
          <a:bodyPr vert="horz" wrap="square" rtlCol="0" anchor="ctr" anchorCtr="0">
            <a:spAutoFit/>
          </a:bodyPr>
          <a:lstStyle/>
          <a:p>
            <a:r>
              <a:rPr lang="hu-HU" sz="1400" dirty="0" smtClean="0"/>
              <a:t>F</a:t>
            </a:r>
          </a:p>
          <a:p>
            <a:r>
              <a:rPr lang="hu-HU" sz="1400" dirty="0" smtClean="0"/>
              <a:t>E</a:t>
            </a:r>
          </a:p>
          <a:p>
            <a:r>
              <a:rPr lang="hu-HU" sz="1400" dirty="0" smtClean="0"/>
              <a:t>J</a:t>
            </a:r>
          </a:p>
          <a:p>
            <a:r>
              <a:rPr lang="hu-HU" sz="1400" dirty="0" smtClean="0"/>
              <a:t>L</a:t>
            </a:r>
          </a:p>
          <a:p>
            <a:r>
              <a:rPr lang="hu-HU" sz="1400" dirty="0" smtClean="0"/>
              <a:t>E</a:t>
            </a:r>
          </a:p>
          <a:p>
            <a:r>
              <a:rPr lang="hu-HU" sz="1400" dirty="0" smtClean="0"/>
              <a:t>S</a:t>
            </a:r>
          </a:p>
          <a:p>
            <a:r>
              <a:rPr lang="hu-HU" sz="1400" dirty="0" smtClean="0"/>
              <a:t>Z</a:t>
            </a:r>
          </a:p>
          <a:p>
            <a:r>
              <a:rPr lang="hu-HU" sz="1400" dirty="0" smtClean="0"/>
              <a:t>T</a:t>
            </a:r>
          </a:p>
          <a:p>
            <a:r>
              <a:rPr lang="hu-HU" sz="1400" dirty="0" smtClean="0"/>
              <a:t>É</a:t>
            </a:r>
          </a:p>
          <a:p>
            <a:r>
              <a:rPr lang="hu-HU" sz="1400" dirty="0" smtClean="0"/>
              <a:t>S</a:t>
            </a:r>
            <a:endParaRPr lang="hu-HU" sz="1400" dirty="0"/>
          </a:p>
        </p:txBody>
      </p:sp>
      <p:cxnSp>
        <p:nvCxnSpPr>
          <p:cNvPr id="21" name="Egyenes összekötő nyíllal 20"/>
          <p:cNvCxnSpPr/>
          <p:nvPr/>
        </p:nvCxnSpPr>
        <p:spPr>
          <a:xfrm>
            <a:off x="7380312" y="2636912"/>
            <a:ext cx="0" cy="2304256"/>
          </a:xfrm>
          <a:prstGeom prst="straightConnector1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Szövegdoboz 22"/>
          <p:cNvSpPr txBox="1"/>
          <p:nvPr/>
        </p:nvSpPr>
        <p:spPr>
          <a:xfrm>
            <a:off x="6876256" y="6237312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54 ha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4260674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8" grpId="0"/>
      <p:bldP spid="19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Lekerekített téglalap 28"/>
          <p:cNvSpPr/>
          <p:nvPr/>
        </p:nvSpPr>
        <p:spPr>
          <a:xfrm>
            <a:off x="1979712" y="1844824"/>
            <a:ext cx="5400600" cy="4392488"/>
          </a:xfrm>
          <a:prstGeom prst="roundRect">
            <a:avLst>
              <a:gd name="adj" fmla="val 8533"/>
            </a:avLst>
          </a:prstGeom>
          <a:noFill/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900" dirty="0"/>
          </a:p>
        </p:txBody>
      </p:sp>
      <p:sp>
        <p:nvSpPr>
          <p:cNvPr id="27" name="Lekerekített téglalap 26"/>
          <p:cNvSpPr/>
          <p:nvPr/>
        </p:nvSpPr>
        <p:spPr>
          <a:xfrm>
            <a:off x="4499992" y="4869160"/>
            <a:ext cx="3096344" cy="10080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6" name="Lekerekített téglalap 25"/>
          <p:cNvSpPr/>
          <p:nvPr/>
        </p:nvSpPr>
        <p:spPr>
          <a:xfrm>
            <a:off x="4499992" y="3573128"/>
            <a:ext cx="3096344" cy="10080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5" name="Lekerekített téglalap 24"/>
          <p:cNvSpPr/>
          <p:nvPr/>
        </p:nvSpPr>
        <p:spPr>
          <a:xfrm>
            <a:off x="4499992" y="2276872"/>
            <a:ext cx="3096344" cy="1008112"/>
          </a:xfrm>
          <a:prstGeom prst="roundRect">
            <a:avLst/>
          </a:prstGeom>
          <a:solidFill>
            <a:srgbClr val="FFFEC6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4" name="Lekerekített téglalap 23"/>
          <p:cNvSpPr/>
          <p:nvPr/>
        </p:nvSpPr>
        <p:spPr>
          <a:xfrm>
            <a:off x="971600" y="4869272"/>
            <a:ext cx="2952328" cy="1008000"/>
          </a:xfrm>
          <a:prstGeom prst="roundRect">
            <a:avLst/>
          </a:prstGeom>
          <a:solidFill>
            <a:srgbClr val="FFFEC6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3" name="Lekerekített téglalap 22"/>
          <p:cNvSpPr/>
          <p:nvPr/>
        </p:nvSpPr>
        <p:spPr>
          <a:xfrm>
            <a:off x="971600" y="3573128"/>
            <a:ext cx="2952328" cy="1008000"/>
          </a:xfrm>
          <a:prstGeom prst="roundRect">
            <a:avLst/>
          </a:prstGeom>
          <a:solidFill>
            <a:srgbClr val="FFFEC6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1" name="Lekerekített téglalap 20"/>
          <p:cNvSpPr/>
          <p:nvPr/>
        </p:nvSpPr>
        <p:spPr>
          <a:xfrm>
            <a:off x="971600" y="2276872"/>
            <a:ext cx="2952000" cy="1008000"/>
          </a:xfrm>
          <a:prstGeom prst="roundRect">
            <a:avLst/>
          </a:prstGeom>
          <a:solidFill>
            <a:srgbClr val="FFFEC6"/>
          </a:solidFill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2348880"/>
            <a:ext cx="720080" cy="720080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3709212"/>
            <a:ext cx="648072" cy="648072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>
            <a:off x="1979712" y="255561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latin typeface="Arial" pitchFamily="34" charset="0"/>
                <a:cs typeface="Arial" pitchFamily="34" charset="0"/>
              </a:rPr>
              <a:t>31,5 </a:t>
            </a:r>
            <a:r>
              <a:rPr lang="hu-HU" dirty="0" smtClean="0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 bölcsőde</a:t>
            </a:r>
            <a:endParaRPr lang="hu-H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Szövegdoboz 9"/>
          <p:cNvSpPr txBox="1"/>
          <p:nvPr/>
        </p:nvSpPr>
        <p:spPr>
          <a:xfrm>
            <a:off x="1979712" y="386116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latin typeface="Arial" pitchFamily="34" charset="0"/>
                <a:cs typeface="Arial" pitchFamily="34" charset="0"/>
              </a:rPr>
              <a:t>Támogatás</a:t>
            </a:r>
            <a:endParaRPr lang="hu-H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Cím 1"/>
          <p:cNvSpPr>
            <a:spLocks noGrp="1"/>
          </p:cNvSpPr>
          <p:nvPr>
            <p:ph type="title"/>
          </p:nvPr>
        </p:nvSpPr>
        <p:spPr>
          <a:xfrm>
            <a:off x="611560" y="447253"/>
            <a:ext cx="8519684" cy="893515"/>
          </a:xfrm>
        </p:spPr>
        <p:txBody>
          <a:bodyPr>
            <a:normAutofit/>
          </a:bodyPr>
          <a:lstStyle/>
          <a:p>
            <a:r>
              <a:rPr lang="hu-H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3.III.) Családtámogatás </a:t>
            </a:r>
            <a:endParaRPr lang="hu-H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zövegdoboz 15"/>
          <p:cNvSpPr txBox="1"/>
          <p:nvPr/>
        </p:nvSpPr>
        <p:spPr>
          <a:xfrm>
            <a:off x="5580112" y="256490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latin typeface="Arial" pitchFamily="34" charset="0"/>
                <a:cs typeface="Arial" pitchFamily="34" charset="0"/>
              </a:rPr>
              <a:t>Több lehetőség</a:t>
            </a:r>
            <a:endParaRPr lang="hu-H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4" name="Picture 6" descr="http://static.squarespace.com/static/513a3459e4b08c563beff5d6/t/515b29a9e4b0522104ed5ad5/1364928946837/Family+Icon+Squar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3501120"/>
            <a:ext cx="936104" cy="936104"/>
          </a:xfrm>
          <a:prstGeom prst="rect">
            <a:avLst/>
          </a:prstGeom>
          <a:noFill/>
        </p:spPr>
      </p:pic>
      <p:pic>
        <p:nvPicPr>
          <p:cNvPr id="7176" name="Picture 8" descr="http://www.cogransystems.com/wp-content/uploads/2013/07/sports-icon.png"/>
          <p:cNvPicPr>
            <a:picLocks noChangeAspect="1" noChangeArrowheads="1"/>
          </p:cNvPicPr>
          <p:nvPr/>
        </p:nvPicPr>
        <p:blipFill>
          <a:blip r:embed="rId6" cstate="print">
            <a:biLevel thresh="50000"/>
          </a:blip>
          <a:srcRect l="10376" r="9578"/>
          <a:stretch>
            <a:fillRect/>
          </a:stretch>
        </p:blipFill>
        <p:spPr bwMode="auto">
          <a:xfrm>
            <a:off x="4568446" y="2372741"/>
            <a:ext cx="1011666" cy="768227"/>
          </a:xfrm>
          <a:prstGeom prst="rect">
            <a:avLst/>
          </a:prstGeom>
          <a:noFill/>
        </p:spPr>
      </p:pic>
      <p:sp>
        <p:nvSpPr>
          <p:cNvPr id="17" name="Szövegdoboz 16"/>
          <p:cNvSpPr txBox="1"/>
          <p:nvPr/>
        </p:nvSpPr>
        <p:spPr>
          <a:xfrm>
            <a:off x="1979712" y="5013176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latin typeface="Arial" pitchFamily="34" charset="0"/>
                <a:cs typeface="Arial" pitchFamily="34" charset="0"/>
              </a:rPr>
              <a:t>Mentőállomás</a:t>
            </a:r>
            <a:br>
              <a:rPr lang="hu-HU" dirty="0" smtClean="0">
                <a:latin typeface="Arial" pitchFamily="34" charset="0"/>
                <a:cs typeface="Arial" pitchFamily="34" charset="0"/>
              </a:rPr>
            </a:br>
            <a:r>
              <a:rPr lang="hu-HU" dirty="0" smtClean="0">
                <a:latin typeface="Arial" pitchFamily="34" charset="0"/>
                <a:cs typeface="Arial" pitchFamily="34" charset="0"/>
              </a:rPr>
              <a:t>(folyamatban)</a:t>
            </a:r>
            <a:endParaRPr lang="hu-H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78" name="AutoShape 10" descr="https://cdn0.iconfinder.com/data/icons/business-world-extras/512/Running_Businessman-51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7180" name="AutoShape 12" descr="https://cdn0.iconfinder.com/data/icons/business-world-extras/512/Running_Businessman-51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19" name="Kép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80" t="21241" r="7955" b="22116"/>
          <a:stretch>
            <a:fillRect/>
          </a:stretch>
        </p:blipFill>
        <p:spPr>
          <a:xfrm>
            <a:off x="971600" y="5013176"/>
            <a:ext cx="1008112" cy="672075"/>
          </a:xfrm>
          <a:prstGeom prst="rect">
            <a:avLst/>
          </a:prstGeom>
        </p:spPr>
      </p:pic>
      <p:sp>
        <p:nvSpPr>
          <p:cNvPr id="20" name="Szövegdoboz 19"/>
          <p:cNvSpPr txBox="1"/>
          <p:nvPr/>
        </p:nvSpPr>
        <p:spPr>
          <a:xfrm>
            <a:off x="5436096" y="386116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latin typeface="Arial" pitchFamily="34" charset="0"/>
                <a:cs typeface="Arial" pitchFamily="34" charset="0"/>
              </a:rPr>
              <a:t>Családtámogatás</a:t>
            </a:r>
            <a:endParaRPr lang="hu-H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82" name="Picture 14" descr="http://sauditalent.net/wp-content/uploads/2014/04/businessman30.png"/>
          <p:cNvPicPr>
            <a:picLocks noChangeAspect="1" noChangeArrowheads="1"/>
          </p:cNvPicPr>
          <p:nvPr/>
        </p:nvPicPr>
        <p:blipFill>
          <a:blip r:embed="rId8" cstate="print"/>
          <a:srcRect l="18518" t="14815" r="14815" b="11111"/>
          <a:stretch>
            <a:fillRect/>
          </a:stretch>
        </p:blipFill>
        <p:spPr bwMode="auto">
          <a:xfrm>
            <a:off x="4644008" y="4941168"/>
            <a:ext cx="720080" cy="800089"/>
          </a:xfrm>
          <a:prstGeom prst="rect">
            <a:avLst/>
          </a:prstGeom>
          <a:noFill/>
        </p:spPr>
      </p:pic>
      <p:sp>
        <p:nvSpPr>
          <p:cNvPr id="22" name="Szövegdoboz 21"/>
          <p:cNvSpPr txBox="1"/>
          <p:nvPr/>
        </p:nvSpPr>
        <p:spPr>
          <a:xfrm>
            <a:off x="5364088" y="515719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latin typeface="Arial" pitchFamily="34" charset="0"/>
                <a:cs typeface="Arial" pitchFamily="34" charset="0"/>
              </a:rPr>
              <a:t>Munkalehetőségek</a:t>
            </a:r>
            <a:endParaRPr lang="hu-H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14" name="AutoShape 2" descr="https://scontent-frt3-1.xx.fbcdn.net/hphotos-xpf1/v/t35.0-12/12333235_1006248849416224_862637556_o.jpg?oh=be87dfaf363aaf87099851631810778f&amp;oe=56630C2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30" name="Kép 29" descr="12333235_1006248849416224_862637556_o.jpg"/>
          <p:cNvPicPr>
            <a:picLocks noChangeAspect="1"/>
          </p:cNvPicPr>
          <p:nvPr/>
        </p:nvPicPr>
        <p:blipFill>
          <a:blip r:embed="rId9" cstate="print"/>
          <a:srcRect l="15739" b="3318"/>
          <a:stretch>
            <a:fillRect/>
          </a:stretch>
        </p:blipFill>
        <p:spPr>
          <a:xfrm>
            <a:off x="539552" y="1556791"/>
            <a:ext cx="7704858" cy="49685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68567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hungary-map-shadow-4083431.jpg"/>
          <p:cNvPicPr>
            <a:picLocks noChangeAspect="1"/>
          </p:cNvPicPr>
          <p:nvPr/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112372" y="1899278"/>
            <a:ext cx="5043804" cy="3401930"/>
          </a:xfrm>
          <a:prstGeom prst="rect">
            <a:avLst/>
          </a:prstGeom>
        </p:spPr>
      </p:pic>
      <p:sp>
        <p:nvSpPr>
          <p:cNvPr id="18" name="Lekerekített téglalap 17"/>
          <p:cNvSpPr/>
          <p:nvPr/>
        </p:nvSpPr>
        <p:spPr>
          <a:xfrm>
            <a:off x="899592" y="1718362"/>
            <a:ext cx="6768752" cy="4320480"/>
          </a:xfrm>
          <a:prstGeom prst="roundRect">
            <a:avLst>
              <a:gd name="adj" fmla="val 8533"/>
            </a:avLst>
          </a:prstGeom>
          <a:noFill/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900" dirty="0"/>
          </a:p>
        </p:txBody>
      </p:sp>
      <p:sp>
        <p:nvSpPr>
          <p:cNvPr id="16" name="Lekerekített téglalap 15"/>
          <p:cNvSpPr/>
          <p:nvPr/>
        </p:nvSpPr>
        <p:spPr>
          <a:xfrm>
            <a:off x="4572000" y="5822818"/>
            <a:ext cx="3420000" cy="4860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5" name="Lekerekített téglalap 14"/>
          <p:cNvSpPr/>
          <p:nvPr/>
        </p:nvSpPr>
        <p:spPr>
          <a:xfrm>
            <a:off x="4572000" y="5246754"/>
            <a:ext cx="3420000" cy="4860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28650" y="375245"/>
            <a:ext cx="7886700" cy="965523"/>
          </a:xfrm>
        </p:spPr>
        <p:txBody>
          <a:bodyPr>
            <a:normAutofit/>
          </a:bodyPr>
          <a:lstStyle/>
          <a:p>
            <a:r>
              <a:rPr lang="hu-HU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3.IV.) Szent </a:t>
            </a:r>
            <a:r>
              <a:rPr lang="hu-HU" sz="3100" dirty="0">
                <a:latin typeface="Arial" panose="020B0604020202020204" pitchFamily="34" charset="0"/>
                <a:cs typeface="Arial" panose="020B0604020202020204" pitchFamily="34" charset="0"/>
              </a:rPr>
              <a:t>Jakab Otthon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0" y="4670690"/>
            <a:ext cx="3935288" cy="172819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None/>
            </a:pPr>
            <a:endParaRPr lang="hu-HU" sz="21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hu-HU" sz="2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Munkahelyteremtés </a:t>
            </a:r>
          </a:p>
          <a:p>
            <a:pPr>
              <a:lnSpc>
                <a:spcPct val="150000"/>
              </a:lnSpc>
              <a:buNone/>
            </a:pPr>
            <a:r>
              <a:rPr lang="hu-HU" sz="2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Társadalmi felelősségvállalás</a:t>
            </a:r>
          </a:p>
          <a:p>
            <a:pPr>
              <a:lnSpc>
                <a:spcPct val="150000"/>
              </a:lnSpc>
            </a:pPr>
            <a:endParaRPr lang="hu-HU" sz="21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hu-HU" sz="21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3923928" y="5278692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 smtClean="0">
                <a:sym typeface="Wingdings" pitchFamily="2" charset="2"/>
              </a:rPr>
              <a:t></a:t>
            </a:r>
            <a:endParaRPr lang="hu-HU" sz="2000" dirty="0"/>
          </a:p>
        </p:txBody>
      </p:sp>
      <p:sp>
        <p:nvSpPr>
          <p:cNvPr id="12290" name="AutoShape 2" descr="https://scontent-frt3-1.xx.fbcdn.net/hphotos-xpa1/v/t34.0-12/12325082_1006243462750096_62446274_n.jpg?oh=aae955d06ab2c3d75b62782448c89c42&amp;oe=56623AF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12292" name="AutoShape 4" descr="https://scontent-frt3-1.xx.fbcdn.net/hphotos-xpa1/v/t34.0-12/12325082_1006243462750096_62446274_n.jpg?oh=aae955d06ab2c3d75b62782448c89c42&amp;oe=56623AF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13" name="Kép 12" descr="12325082_1006243462750096_6244627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2492" y="2996952"/>
            <a:ext cx="2524640" cy="1628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Picture 8" descr="http://themakermafia.com/img/idea/icon_idea-black.png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3315072" y="5213962"/>
            <a:ext cx="608856" cy="6088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838930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ekerekített téglalap 7"/>
          <p:cNvSpPr/>
          <p:nvPr/>
        </p:nvSpPr>
        <p:spPr>
          <a:xfrm>
            <a:off x="755576" y="1700808"/>
            <a:ext cx="2808312" cy="540000"/>
          </a:xfrm>
          <a:prstGeom prst="roundRect">
            <a:avLst>
              <a:gd name="adj" fmla="val 12658"/>
            </a:avLst>
          </a:prstGeom>
          <a:solidFill>
            <a:srgbClr val="FFFEC6"/>
          </a:solidFill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Lekerekített téglalap 6"/>
          <p:cNvSpPr/>
          <p:nvPr/>
        </p:nvSpPr>
        <p:spPr>
          <a:xfrm>
            <a:off x="5436096" y="2520280"/>
            <a:ext cx="2376264" cy="2592288"/>
          </a:xfrm>
          <a:prstGeom prst="roundRect">
            <a:avLst>
              <a:gd name="adj" fmla="val 9075"/>
            </a:avLst>
          </a:prstGeom>
          <a:noFill/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88582" y="1772816"/>
            <a:ext cx="6347714" cy="563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Versenytárs elemzés</a:t>
            </a:r>
          </a:p>
          <a:p>
            <a:pPr marL="0" indent="0">
              <a:buNone/>
            </a:pPr>
            <a:endParaRPr lang="hu-HU" dirty="0">
              <a:solidFill>
                <a:schemeClr val="tx1"/>
              </a:solidFill>
            </a:endParaRPr>
          </a:p>
        </p:txBody>
      </p:sp>
      <p:graphicFrame>
        <p:nvGraphicFramePr>
          <p:cNvPr id="6" name="Diagram 5"/>
          <p:cNvGraphicFramePr/>
          <p:nvPr/>
        </p:nvGraphicFramePr>
        <p:xfrm>
          <a:off x="539552" y="2304256"/>
          <a:ext cx="7344816" cy="4509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628650" y="375245"/>
            <a:ext cx="7886700" cy="965523"/>
          </a:xfrm>
        </p:spPr>
        <p:txBody>
          <a:bodyPr>
            <a:normAutofit/>
          </a:bodyPr>
          <a:lstStyle/>
          <a:p>
            <a:r>
              <a:rPr lang="hu-HU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3.IV.) Szent </a:t>
            </a:r>
            <a:r>
              <a:rPr lang="hu-HU" sz="3100" dirty="0">
                <a:latin typeface="Arial" panose="020B0604020202020204" pitchFamily="34" charset="0"/>
                <a:cs typeface="Arial" panose="020B0604020202020204" pitchFamily="34" charset="0"/>
              </a:rPr>
              <a:t>Jakab Otthon</a:t>
            </a:r>
          </a:p>
        </p:txBody>
      </p:sp>
    </p:spTree>
    <p:extLst>
      <p:ext uri="{BB962C8B-B14F-4D97-AF65-F5344CB8AC3E}">
        <p14:creationId xmlns:p14="http://schemas.microsoft.com/office/powerpoint/2010/main" xmlns="" val="18987714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Lekerekített téglalap 40"/>
          <p:cNvSpPr/>
          <p:nvPr/>
        </p:nvSpPr>
        <p:spPr>
          <a:xfrm>
            <a:off x="5724128" y="5085184"/>
            <a:ext cx="2160240" cy="1008112"/>
          </a:xfrm>
          <a:prstGeom prst="roundRect">
            <a:avLst/>
          </a:prstGeom>
          <a:solidFill>
            <a:srgbClr val="D0E67E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0" name="Lekerekített téglalap 39"/>
          <p:cNvSpPr/>
          <p:nvPr/>
        </p:nvSpPr>
        <p:spPr>
          <a:xfrm>
            <a:off x="3563888" y="2060848"/>
            <a:ext cx="2376264" cy="1008112"/>
          </a:xfrm>
          <a:prstGeom prst="roundRect">
            <a:avLst/>
          </a:prstGeom>
          <a:solidFill>
            <a:srgbClr val="D0E67E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9" name="Lekerekített téglalap 38"/>
          <p:cNvSpPr/>
          <p:nvPr/>
        </p:nvSpPr>
        <p:spPr>
          <a:xfrm>
            <a:off x="1043608" y="5085296"/>
            <a:ext cx="3744416" cy="10080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8" name="Lekerekített téglalap 37"/>
          <p:cNvSpPr/>
          <p:nvPr/>
        </p:nvSpPr>
        <p:spPr>
          <a:xfrm>
            <a:off x="6012160" y="3573016"/>
            <a:ext cx="1800000" cy="1008000"/>
          </a:xfrm>
          <a:prstGeom prst="roundRect">
            <a:avLst/>
          </a:prstGeom>
          <a:solidFill>
            <a:srgbClr val="FFFEC6"/>
          </a:solidFill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7" name="Lekerekített téglalap 36"/>
          <p:cNvSpPr/>
          <p:nvPr/>
        </p:nvSpPr>
        <p:spPr>
          <a:xfrm>
            <a:off x="3564088" y="3573128"/>
            <a:ext cx="1800000" cy="1008000"/>
          </a:xfrm>
          <a:prstGeom prst="roundRect">
            <a:avLst/>
          </a:prstGeom>
          <a:solidFill>
            <a:srgbClr val="FFFEC6"/>
          </a:solidFill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6" name="Lekerekített téglalap 35"/>
          <p:cNvSpPr/>
          <p:nvPr/>
        </p:nvSpPr>
        <p:spPr>
          <a:xfrm>
            <a:off x="1043808" y="3573128"/>
            <a:ext cx="1800000" cy="1008000"/>
          </a:xfrm>
          <a:prstGeom prst="roundRect">
            <a:avLst/>
          </a:prstGeom>
          <a:solidFill>
            <a:srgbClr val="FFFEC6"/>
          </a:solidFill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4" name="Lekerekített téglalap 23"/>
          <p:cNvSpPr/>
          <p:nvPr/>
        </p:nvSpPr>
        <p:spPr>
          <a:xfrm>
            <a:off x="1043808" y="2060960"/>
            <a:ext cx="1800000" cy="1008000"/>
          </a:xfrm>
          <a:prstGeom prst="roundRect">
            <a:avLst/>
          </a:prstGeom>
          <a:solidFill>
            <a:srgbClr val="FFFEC6"/>
          </a:solidFill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6" name="Cím 1"/>
          <p:cNvSpPr>
            <a:spLocks noGrp="1"/>
          </p:cNvSpPr>
          <p:nvPr>
            <p:ph type="title"/>
          </p:nvPr>
        </p:nvSpPr>
        <p:spPr>
          <a:xfrm>
            <a:off x="628650" y="375245"/>
            <a:ext cx="7886700" cy="965523"/>
          </a:xfrm>
        </p:spPr>
        <p:txBody>
          <a:bodyPr>
            <a:normAutofit/>
          </a:bodyPr>
          <a:lstStyle/>
          <a:p>
            <a:r>
              <a:rPr lang="hu-HU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3.IV.) Szent </a:t>
            </a:r>
            <a:r>
              <a:rPr lang="hu-HU" sz="3100" dirty="0">
                <a:latin typeface="Arial" panose="020B0604020202020204" pitchFamily="34" charset="0"/>
                <a:cs typeface="Arial" panose="020B0604020202020204" pitchFamily="34" charset="0"/>
              </a:rPr>
              <a:t>Jakab Otthon</a:t>
            </a:r>
          </a:p>
        </p:txBody>
      </p:sp>
      <p:sp>
        <p:nvSpPr>
          <p:cNvPr id="23" name="Szövegdoboz 22"/>
          <p:cNvSpPr txBox="1"/>
          <p:nvPr/>
        </p:nvSpPr>
        <p:spPr>
          <a:xfrm>
            <a:off x="1187824" y="2365430"/>
            <a:ext cx="64807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100" dirty="0" smtClean="0">
                <a:solidFill>
                  <a:prstClr val="black"/>
                </a:solidFill>
                <a:latin typeface="+mj-lt"/>
                <a:cs typeface="Arial" panose="020B0604020202020204" pitchFamily="34" charset="0"/>
                <a:sym typeface="Wingdings" pitchFamily="2" charset="2"/>
              </a:rPr>
              <a:t>20</a:t>
            </a:r>
            <a:endParaRPr lang="hu-HU" sz="2100" dirty="0">
              <a:latin typeface="+mj-lt"/>
            </a:endParaRPr>
          </a:p>
        </p:txBody>
      </p:sp>
      <p:pic>
        <p:nvPicPr>
          <p:cNvPr id="5124" name="Picture 4" descr="http://www.clker.com/cliparts/4/7/0/1/11954321481710250442Wice_Wheelchair.svg.h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880" y="3766537"/>
            <a:ext cx="648072" cy="670575"/>
          </a:xfrm>
          <a:prstGeom prst="rect">
            <a:avLst/>
          </a:prstGeom>
          <a:noFill/>
        </p:spPr>
      </p:pic>
      <p:pic>
        <p:nvPicPr>
          <p:cNvPr id="25" name="Picture 8" descr="https://upload.wikimedia.org/wikipedia/commons/thumb/d/d8/Person_icon_BLACK-01.svg/2000px-Person_icon_BLACK-01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01806" y="5317482"/>
            <a:ext cx="458226" cy="487782"/>
          </a:xfrm>
          <a:prstGeom prst="rect">
            <a:avLst/>
          </a:prstGeom>
          <a:noFill/>
        </p:spPr>
      </p:pic>
      <p:pic>
        <p:nvPicPr>
          <p:cNvPr id="26" name="Picture 14" descr="http://sauditalent.net/wp-content/uploads/2014/04/businessman30.png"/>
          <p:cNvPicPr>
            <a:picLocks noChangeAspect="1" noChangeArrowheads="1"/>
          </p:cNvPicPr>
          <p:nvPr/>
        </p:nvPicPr>
        <p:blipFill>
          <a:blip r:embed="rId4" cstate="print"/>
          <a:srcRect l="18518" t="14815" r="14815" b="11111"/>
          <a:stretch>
            <a:fillRect/>
          </a:stretch>
        </p:blipFill>
        <p:spPr bwMode="auto">
          <a:xfrm>
            <a:off x="1115616" y="5229200"/>
            <a:ext cx="648072" cy="720080"/>
          </a:xfrm>
          <a:prstGeom prst="rect">
            <a:avLst/>
          </a:prstGeom>
          <a:noFill/>
        </p:spPr>
      </p:pic>
      <p:sp>
        <p:nvSpPr>
          <p:cNvPr id="27" name="Szövegdoboz 26"/>
          <p:cNvSpPr txBox="1"/>
          <p:nvPr/>
        </p:nvSpPr>
        <p:spPr>
          <a:xfrm>
            <a:off x="1691680" y="5389766"/>
            <a:ext cx="291632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100" dirty="0" smtClean="0">
                <a:solidFill>
                  <a:prstClr val="black"/>
                </a:solidFill>
                <a:latin typeface="+mj-lt"/>
                <a:cs typeface="Arial" panose="020B0604020202020204" pitchFamily="34" charset="0"/>
                <a:sym typeface="Wingdings" pitchFamily="2" charset="2"/>
              </a:rPr>
              <a:t>Munkahelyteremtés:10</a:t>
            </a:r>
            <a:endParaRPr lang="hu-HU" sz="2100" dirty="0">
              <a:latin typeface="+mj-lt"/>
            </a:endParaRPr>
          </a:p>
        </p:txBody>
      </p:sp>
      <p:pic>
        <p:nvPicPr>
          <p:cNvPr id="28" name="Kép 27"/>
          <p:cNvPicPr>
            <a:picLocks noChangeAspect="1"/>
          </p:cNvPicPr>
          <p:nvPr/>
        </p:nvPicPr>
        <p:blipFill>
          <a:blip r:embed="rId5" cstate="print">
            <a:lum contrast="40000"/>
          </a:blip>
          <a:srcRect b="7978"/>
          <a:stretch>
            <a:fillRect/>
          </a:stretch>
        </p:blipFill>
        <p:spPr>
          <a:xfrm>
            <a:off x="5109635" y="5284658"/>
            <a:ext cx="486893" cy="504056"/>
          </a:xfrm>
          <a:prstGeom prst="rect">
            <a:avLst/>
          </a:prstGeom>
        </p:spPr>
      </p:pic>
      <p:sp>
        <p:nvSpPr>
          <p:cNvPr id="29" name="Szövegdoboz 28"/>
          <p:cNvSpPr txBox="1"/>
          <p:nvPr/>
        </p:nvSpPr>
        <p:spPr>
          <a:xfrm>
            <a:off x="5724128" y="5373216"/>
            <a:ext cx="194421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100" dirty="0" smtClean="0">
                <a:solidFill>
                  <a:prstClr val="black"/>
                </a:solidFill>
                <a:latin typeface="+mj-lt"/>
                <a:cs typeface="Arial" panose="020B0604020202020204" pitchFamily="34" charset="0"/>
                <a:sym typeface="Wingdings" pitchFamily="2" charset="2"/>
              </a:rPr>
              <a:t>170 000 Ft/hó/</a:t>
            </a:r>
            <a:endParaRPr lang="hu-HU" sz="2100" dirty="0">
              <a:latin typeface="+mj-lt"/>
            </a:endParaRPr>
          </a:p>
        </p:txBody>
      </p:sp>
      <p:sp>
        <p:nvSpPr>
          <p:cNvPr id="30" name="Szövegdoboz 29"/>
          <p:cNvSpPr txBox="1"/>
          <p:nvPr/>
        </p:nvSpPr>
        <p:spPr>
          <a:xfrm>
            <a:off x="4724400" y="5389766"/>
            <a:ext cx="4236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100" dirty="0" smtClean="0">
                <a:solidFill>
                  <a:prstClr val="black"/>
                </a:solidFill>
                <a:latin typeface="+mj-lt"/>
                <a:cs typeface="Arial" panose="020B0604020202020204" pitchFamily="34" charset="0"/>
                <a:sym typeface="Wingdings" pitchFamily="2" charset="2"/>
              </a:rPr>
              <a:t></a:t>
            </a:r>
            <a:endParaRPr lang="hu-HU" sz="2100" dirty="0">
              <a:latin typeface="+mj-lt"/>
            </a:endParaRPr>
          </a:p>
        </p:txBody>
      </p:sp>
      <p:pic>
        <p:nvPicPr>
          <p:cNvPr id="31" name="Picture 8" descr="https://upload.wikimedia.org/wikipedia/commons/thumb/d/d8/Person_icon_BLACK-01.svg/2000px-Person_icon_BLACK-01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98150" y="5317482"/>
            <a:ext cx="458226" cy="487782"/>
          </a:xfrm>
          <a:prstGeom prst="rect">
            <a:avLst/>
          </a:prstGeom>
          <a:noFill/>
        </p:spPr>
      </p:pic>
      <p:sp>
        <p:nvSpPr>
          <p:cNvPr id="32" name="Szövegdoboz 31"/>
          <p:cNvSpPr txBox="1"/>
          <p:nvPr/>
        </p:nvSpPr>
        <p:spPr>
          <a:xfrm>
            <a:off x="3707904" y="2365430"/>
            <a:ext cx="194421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100" dirty="0" smtClean="0">
                <a:solidFill>
                  <a:prstClr val="black"/>
                </a:solidFill>
                <a:latin typeface="+mj-lt"/>
                <a:cs typeface="Arial" panose="020B0604020202020204" pitchFamily="34" charset="0"/>
                <a:sym typeface="Wingdings" pitchFamily="2" charset="2"/>
              </a:rPr>
              <a:t>82 700 Ft/hó/</a:t>
            </a:r>
            <a:endParaRPr lang="hu-HU" sz="2100" dirty="0">
              <a:latin typeface="+mj-lt"/>
            </a:endParaRPr>
          </a:p>
        </p:txBody>
      </p:sp>
      <p:pic>
        <p:nvPicPr>
          <p:cNvPr id="33" name="Picture 8" descr="https://upload.wikimedia.org/wikipedia/commons/thumb/d/d8/Person_icon_BLACK-01.svg/2000px-Person_icon_BLACK-01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65902" y="2293146"/>
            <a:ext cx="458226" cy="487782"/>
          </a:xfrm>
          <a:prstGeom prst="rect">
            <a:avLst/>
          </a:prstGeom>
          <a:noFill/>
        </p:spPr>
      </p:pic>
      <p:sp>
        <p:nvSpPr>
          <p:cNvPr id="34" name="Szövegdoboz 33"/>
          <p:cNvSpPr txBox="1"/>
          <p:nvPr/>
        </p:nvSpPr>
        <p:spPr>
          <a:xfrm>
            <a:off x="2996208" y="2348880"/>
            <a:ext cx="4236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100" dirty="0" smtClean="0">
                <a:solidFill>
                  <a:prstClr val="black"/>
                </a:solidFill>
                <a:latin typeface="+mj-lt"/>
                <a:cs typeface="Arial" panose="020B0604020202020204" pitchFamily="34" charset="0"/>
                <a:sym typeface="Wingdings" pitchFamily="2" charset="2"/>
              </a:rPr>
              <a:t></a:t>
            </a:r>
            <a:endParaRPr lang="hu-HU" sz="2100" dirty="0">
              <a:latin typeface="+mj-lt"/>
            </a:endParaRPr>
          </a:p>
        </p:txBody>
      </p:sp>
      <p:pic>
        <p:nvPicPr>
          <p:cNvPr id="5126" name="Picture 6" descr="https://openclipart.org/image/2400px/svg_to_png/213244/Community-garden-icon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4128" y="3717032"/>
            <a:ext cx="1110664" cy="720080"/>
          </a:xfrm>
          <a:prstGeom prst="rect">
            <a:avLst/>
          </a:prstGeom>
          <a:noFill/>
        </p:spPr>
      </p:pic>
      <p:sp>
        <p:nvSpPr>
          <p:cNvPr id="5130" name="AutoShape 10" descr="Képtalálat a következőre: „friends icon”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5132" name="AutoShape 12" descr="Képtalálat a következőre: „friends icon”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8194" name="AutoShape 2" descr="https://cdn2.iconfinder.com/data/icons/maps-and-locations/12/hotel-51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8196" name="AutoShape 4" descr="https://cdn1.iconfinder.com/data/icons/hotel-restaurant/512/38-128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8198" name="AutoShape 6" descr="https://cdn2.iconfinder.com/data/icons/real-estate-set-2/512/721303-16-51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8200" name="Picture 8" descr="http://replays.springrts.com/static/img/bawards/sleep.png"/>
          <p:cNvPicPr>
            <a:picLocks noChangeAspect="1" noChangeArrowheads="1"/>
          </p:cNvPicPr>
          <p:nvPr/>
        </p:nvPicPr>
        <p:blipFill>
          <a:blip r:embed="rId7" cstate="print"/>
          <a:srcRect t="35280"/>
          <a:stretch>
            <a:fillRect/>
          </a:stretch>
        </p:blipFill>
        <p:spPr bwMode="auto">
          <a:xfrm>
            <a:off x="1691880" y="2276872"/>
            <a:ext cx="890080" cy="576064"/>
          </a:xfrm>
          <a:prstGeom prst="rect">
            <a:avLst/>
          </a:prstGeom>
          <a:noFill/>
        </p:spPr>
      </p:pic>
      <p:pic>
        <p:nvPicPr>
          <p:cNvPr id="1026" name="Picture 2" descr="https://d30y9cdsu7xlg0.cloudfront.net/png/3373-200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8048" y="3573128"/>
            <a:ext cx="1008000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052820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Kép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5638750"/>
            <a:ext cx="1656184" cy="1390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Lekerekített téglalap 21"/>
          <p:cNvSpPr/>
          <p:nvPr/>
        </p:nvSpPr>
        <p:spPr>
          <a:xfrm>
            <a:off x="755576" y="4581240"/>
            <a:ext cx="6912768" cy="1008000"/>
          </a:xfrm>
          <a:prstGeom prst="roundRect">
            <a:avLst/>
          </a:prstGeom>
          <a:solidFill>
            <a:srgbClr val="FFFEC6"/>
          </a:solidFill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0" name="Lekerekített téglalap 19"/>
          <p:cNvSpPr/>
          <p:nvPr/>
        </p:nvSpPr>
        <p:spPr>
          <a:xfrm>
            <a:off x="755576" y="2997064"/>
            <a:ext cx="1800000" cy="1008000"/>
          </a:xfrm>
          <a:prstGeom prst="roundRect">
            <a:avLst/>
          </a:prstGeom>
          <a:solidFill>
            <a:srgbClr val="FFFEC6"/>
          </a:solidFill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8" name="Lekerekített téglalap 17"/>
          <p:cNvSpPr/>
          <p:nvPr/>
        </p:nvSpPr>
        <p:spPr>
          <a:xfrm>
            <a:off x="755576" y="1844824"/>
            <a:ext cx="1800000" cy="1008000"/>
          </a:xfrm>
          <a:prstGeom prst="roundRect">
            <a:avLst/>
          </a:prstGeom>
          <a:solidFill>
            <a:srgbClr val="FFFEC6"/>
          </a:solidFill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9" name="Kép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9672" y="4653136"/>
            <a:ext cx="1440160" cy="8721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Kép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2120" y="4365104"/>
            <a:ext cx="1368152" cy="1378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Kép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4483" y="5641703"/>
            <a:ext cx="1589365" cy="1390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" name="Kép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15816" y="5626936"/>
            <a:ext cx="1584176" cy="1390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" name="Kép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1960" y="5661248"/>
            <a:ext cx="1512168" cy="1390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" name="Kép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6" y="5661248"/>
            <a:ext cx="1656184" cy="1390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" name="Kép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04248" y="5661248"/>
            <a:ext cx="1728191" cy="1390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Cím 1"/>
          <p:cNvSpPr>
            <a:spLocks noGrp="1"/>
          </p:cNvSpPr>
          <p:nvPr>
            <p:ph type="title"/>
          </p:nvPr>
        </p:nvSpPr>
        <p:spPr>
          <a:xfrm>
            <a:off x="611560" y="365760"/>
            <a:ext cx="7269480" cy="975008"/>
          </a:xfrm>
        </p:spPr>
        <p:txBody>
          <a:bodyPr>
            <a:normAutofit/>
          </a:bodyPr>
          <a:lstStyle/>
          <a:p>
            <a:r>
              <a:rPr lang="hu-HU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3.V.) Kiegészítő </a:t>
            </a:r>
            <a:r>
              <a:rPr lang="hu-HU" sz="3100" dirty="0">
                <a:latin typeface="Arial" panose="020B0604020202020204" pitchFamily="34" charset="0"/>
                <a:cs typeface="Arial" panose="020B0604020202020204" pitchFamily="34" charset="0"/>
              </a:rPr>
              <a:t>fejlesztési javaslatok</a:t>
            </a:r>
          </a:p>
        </p:txBody>
      </p:sp>
      <p:pic>
        <p:nvPicPr>
          <p:cNvPr id="15" name="Kép 1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2060848"/>
            <a:ext cx="648072" cy="648072"/>
          </a:xfrm>
          <a:prstGeom prst="rect">
            <a:avLst/>
          </a:prstGeom>
        </p:spPr>
      </p:pic>
      <p:pic>
        <p:nvPicPr>
          <p:cNvPr id="16" name="Kép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3068960"/>
            <a:ext cx="864096" cy="864096"/>
          </a:xfrm>
          <a:prstGeom prst="rect">
            <a:avLst/>
          </a:prstGeom>
        </p:spPr>
      </p:pic>
      <p:sp>
        <p:nvSpPr>
          <p:cNvPr id="17" name="Tartalom helye 2"/>
          <p:cNvSpPr>
            <a:spLocks noGrp="1"/>
          </p:cNvSpPr>
          <p:nvPr>
            <p:ph idx="1"/>
          </p:nvPr>
        </p:nvSpPr>
        <p:spPr>
          <a:xfrm>
            <a:off x="2753203" y="2060848"/>
            <a:ext cx="5779237" cy="4896544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hu-HU" sz="2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Kiskereskedelmi és szolgáltató egységek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hu-HU" sz="2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u-HU" sz="2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RO-LA újranyitása</a:t>
            </a:r>
          </a:p>
          <a:p>
            <a:pPr marL="0" indent="0">
              <a:lnSpc>
                <a:spcPct val="100000"/>
              </a:lnSpc>
              <a:buNone/>
            </a:pPr>
            <a:endParaRPr lang="hu-HU" sz="21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None/>
            </a:pPr>
            <a:endParaRPr lang="hu-HU" sz="2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9" name="Egyenes összekötő 18"/>
          <p:cNvCxnSpPr/>
          <p:nvPr/>
        </p:nvCxnSpPr>
        <p:spPr>
          <a:xfrm>
            <a:off x="539552" y="4149080"/>
            <a:ext cx="7704856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62" name="AutoShape 2" descr="https://cdn2.iconfinder.com/data/icons/e-commerce-4/256/Add_to_Shopping_Cart-51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40966" name="AutoShape 6" descr="Képtalálat a következőre: „shopping basket icon”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40968" name="Picture 8" descr="https://pixabay.com/static/uploads/photo/2014/05/21/13/25/shopping-cart-349544_640.png"/>
          <p:cNvPicPr>
            <a:picLocks noChangeAspect="1" noChangeArrowheads="1"/>
          </p:cNvPicPr>
          <p:nvPr/>
        </p:nvPicPr>
        <p:blipFill>
          <a:blip r:embed="rId8" cstate="print"/>
          <a:srcRect l="-18182"/>
          <a:stretch>
            <a:fillRect/>
          </a:stretch>
        </p:blipFill>
        <p:spPr bwMode="auto">
          <a:xfrm flipH="1">
            <a:off x="827584" y="2030185"/>
            <a:ext cx="936104" cy="678735"/>
          </a:xfrm>
          <a:prstGeom prst="rect">
            <a:avLst/>
          </a:prstGeom>
          <a:noFill/>
        </p:spPr>
      </p:pic>
      <p:pic>
        <p:nvPicPr>
          <p:cNvPr id="23" name="Kép 2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79912" y="4628966"/>
            <a:ext cx="648072" cy="888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783801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scontent-vie1-1.xx.fbcdn.net/hphotos-xat1/v/t35.0-12/938560_1012233765484399_1805773918_o.jpg?oh=c1d047f3f0c93c294b1a9c37e5994b77&amp;oe=56734B08"/>
          <p:cNvPicPr>
            <a:picLocks noChangeAspect="1" noChangeArrowheads="1"/>
          </p:cNvPicPr>
          <p:nvPr/>
        </p:nvPicPr>
        <p:blipFill>
          <a:blip r:embed="rId2" cstate="print"/>
          <a:srcRect l="7378" t="15058" r="32298" b="18775"/>
          <a:stretch>
            <a:fillRect/>
          </a:stretch>
        </p:blipFill>
        <p:spPr bwMode="auto">
          <a:xfrm>
            <a:off x="323528" y="1844824"/>
            <a:ext cx="8129189" cy="5013176"/>
          </a:xfrm>
          <a:prstGeom prst="rect">
            <a:avLst/>
          </a:prstGeom>
          <a:noFill/>
        </p:spPr>
      </p:pic>
      <p:sp>
        <p:nvSpPr>
          <p:cNvPr id="5" name="Cím 1"/>
          <p:cNvSpPr txBox="1">
            <a:spLocks/>
          </p:cNvSpPr>
          <p:nvPr/>
        </p:nvSpPr>
        <p:spPr>
          <a:xfrm>
            <a:off x="611560" y="404664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3100" b="1" spc="-70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4.) Kommunikáció</a:t>
            </a:r>
            <a:endParaRPr lang="hu-HU" sz="3100" b="1" spc="-70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6" name="Ellipszis 5"/>
          <p:cNvSpPr/>
          <p:nvPr/>
        </p:nvSpPr>
        <p:spPr>
          <a:xfrm>
            <a:off x="395536" y="5445224"/>
            <a:ext cx="1944216" cy="576064"/>
          </a:xfrm>
          <a:prstGeom prst="ellipse">
            <a:avLst/>
          </a:prstGeom>
          <a:noFill/>
          <a:ln w="38100">
            <a:solidFill>
              <a:srgbClr val="DA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1"/>
          <p:cNvSpPr txBox="1">
            <a:spLocks/>
          </p:cNvSpPr>
          <p:nvPr/>
        </p:nvSpPr>
        <p:spPr>
          <a:xfrm>
            <a:off x="611560" y="404664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3100" b="1" spc="-70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4.) Kommunikáció</a:t>
            </a:r>
            <a:endParaRPr lang="hu-HU" sz="3100" b="1" spc="-70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16010" t="7501" r="17688" b="27244"/>
          <a:stretch>
            <a:fillRect/>
          </a:stretch>
        </p:blipFill>
        <p:spPr bwMode="auto">
          <a:xfrm>
            <a:off x="323528" y="1688347"/>
            <a:ext cx="8090675" cy="4476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1"/>
          <p:cNvSpPr txBox="1">
            <a:spLocks/>
          </p:cNvSpPr>
          <p:nvPr/>
        </p:nvSpPr>
        <p:spPr>
          <a:xfrm>
            <a:off x="611560" y="404664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3100" b="1" spc="-70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4.) Kommunikáció</a:t>
            </a:r>
            <a:endParaRPr lang="hu-HU" sz="3100" b="1" spc="-70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1804" t="7501" r="15028" b="9655"/>
          <a:stretch>
            <a:fillRect/>
          </a:stretch>
        </p:blipFill>
        <p:spPr bwMode="auto">
          <a:xfrm>
            <a:off x="323528" y="1729040"/>
            <a:ext cx="8100000" cy="515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1"/>
          <p:cNvSpPr txBox="1">
            <a:spLocks/>
          </p:cNvSpPr>
          <p:nvPr/>
        </p:nvSpPr>
        <p:spPr>
          <a:xfrm>
            <a:off x="611560" y="404664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3100" b="1" spc="-70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5</a:t>
            </a:r>
            <a:r>
              <a:rPr lang="hu-HU" sz="3100" b="1" spc="-70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.) A fejlesztési terv várható eredménye</a:t>
            </a:r>
            <a:endParaRPr lang="hu-HU" sz="3100" b="1" spc="-70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8" name="Diagram 7"/>
          <p:cNvGraphicFramePr/>
          <p:nvPr/>
        </p:nvGraphicFramePr>
        <p:xfrm>
          <a:off x="899592" y="1844824"/>
          <a:ext cx="6984776" cy="439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356992"/>
            <a:ext cx="1296144" cy="1255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6013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8">
                                            <p:graphicEl>
                                              <a:dgm id="{208F6EDB-E3E6-4C0A-A95A-D63CEB4815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8">
                                            <p:graphicEl>
                                              <a:dgm id="{208F6EDB-E3E6-4C0A-A95A-D63CEB4815E6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8">
                                            <p:graphicEl>
                                              <a:dgm id="{743CAF21-4306-4DE8-B7F8-FCE0F946DA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8">
                                            <p:graphicEl>
                                              <a:dgm id="{743CAF21-4306-4DE8-B7F8-FCE0F946DAAD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 tmFilter="0, 0; .2, .5; .8, .5; 1, 0"/>
                                        <p:tgtEl>
                                          <p:spTgt spid="8">
                                            <p:graphicEl>
                                              <a:dgm id="{4E735737-77E3-4414-B1FC-486A850CE6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500" autoRev="1" fill="hold"/>
                                        <p:tgtEl>
                                          <p:spTgt spid="8">
                                            <p:graphicEl>
                                              <a:dgm id="{4E735737-77E3-4414-B1FC-486A850CE608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8">
                                            <p:graphicEl>
                                              <a:dgm id="{8DDC05EC-F643-4A84-9DC1-8F4489247E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8">
                                            <p:graphicEl>
                                              <a:dgm id="{8DDC05EC-F643-4A84-9DC1-8F4489247E34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8">
                                            <p:graphicEl>
                                              <a:dgm id="{6E682874-D97E-42F3-ADAB-0EFFB14A52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8">
                                            <p:graphicEl>
                                              <a:dgm id="{6E682874-D97E-42F3-ADAB-0EFFB14A5270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8">
                                            <p:graphicEl>
                                              <a:dgm id="{EC0BE491-FD4E-4CCB-B785-B0338EAA48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8">
                                            <p:graphicEl>
                                              <a:dgm id="{EC0BE491-FD4E-4CCB-B785-B0338EAA488A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 descr="12325328_726926767409294_523221315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3013" t="3678" r="5969" b="6960"/>
          <a:stretch>
            <a:fillRect/>
          </a:stretch>
        </p:blipFill>
        <p:spPr>
          <a:xfrm>
            <a:off x="1043608" y="507687"/>
            <a:ext cx="6912768" cy="5945649"/>
          </a:xfrm>
        </p:spPr>
      </p:pic>
      <p:sp>
        <p:nvSpPr>
          <p:cNvPr id="43010" name="AutoShape 2" descr="https://scontent-frt3-1.xx.fbcdn.net/hphotos-xfa1/v/t34.0-12/12325328_726926767409294_523221315_n.jpg?oh=413bc388c79a56c4be29696621b5b15d&amp;oe=566329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43012" name="AutoShape 4" descr="https://scontent-frt3-1.xx.fbcdn.net/hphotos-xfa1/v/t34.0-12/12325328_726926767409294_523221315_n.jpg?oh=413bc388c79a56c4be29696621b5b15d&amp;oe=566329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iew">
  <a:themeElements>
    <a:clrScheme name="Egyéni 3. séma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CA0D08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Klasszikus Office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3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View" id="{BA0EB5A6-F2D4-4F82-977B-64ADEE4A2A69}" vid="{7B713C7F-58B7-4AE9-B361-B13EB9EC4C0C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3526</TotalTime>
  <Words>282</Words>
  <Application>Microsoft Office PowerPoint</Application>
  <PresentationFormat>Diavetítés a képernyőre (4:3 oldalarány)</PresentationFormat>
  <Paragraphs>111</Paragraphs>
  <Slides>19</Slides>
  <Notes>2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19</vt:i4>
      </vt:variant>
    </vt:vector>
  </HeadingPairs>
  <TitlesOfParts>
    <vt:vector size="20" baseType="lpstr">
      <vt:lpstr>View</vt:lpstr>
      <vt:lpstr>Egy kisváros nagy lehetőségei</vt:lpstr>
      <vt:lpstr>A prezentáció felépítése</vt:lpstr>
      <vt:lpstr>1.) Vízió</vt:lpstr>
      <vt:lpstr>2.4) Turisztikai helyzetelemzés</vt:lpstr>
      <vt:lpstr>2.I.) SWOT - analízis</vt:lpstr>
      <vt:lpstr>2.II.) Benchmark elemzés</vt:lpstr>
      <vt:lpstr>3.) A fejlesztési terv fókuszpontjai</vt:lpstr>
      <vt:lpstr>3.I.) A közúthálózat fejlesztése</vt:lpstr>
      <vt:lpstr>3.II.) A Lébényi Ipari Park bővítése</vt:lpstr>
      <vt:lpstr>3.III.) Családtámogatás </vt:lpstr>
      <vt:lpstr>3.IV.) Szent Jakab Otthon</vt:lpstr>
      <vt:lpstr>3.IV.) Szent Jakab Otthon</vt:lpstr>
      <vt:lpstr>3.IV.) Szent Jakab Otthon</vt:lpstr>
      <vt:lpstr>3.V.) Kiegészítő fejlesztési javaslatok</vt:lpstr>
      <vt:lpstr>15. dia</vt:lpstr>
      <vt:lpstr>16. dia</vt:lpstr>
      <vt:lpstr>17. dia</vt:lpstr>
      <vt:lpstr>18. dia</vt:lpstr>
      <vt:lpstr>19.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Egy kisváros nagy lehetőségei  Lébény város imázsalakító fejlesztési terve</dc:title>
  <dc:creator>Kitti</dc:creator>
  <cp:lastModifiedBy>user</cp:lastModifiedBy>
  <cp:revision>154</cp:revision>
  <dcterms:created xsi:type="dcterms:W3CDTF">2015-11-23T09:31:52Z</dcterms:created>
  <dcterms:modified xsi:type="dcterms:W3CDTF">2016-01-08T07:46:41Z</dcterms:modified>
</cp:coreProperties>
</file>